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34"/>
  </p:notesMasterIdLst>
  <p:sldIdLst>
    <p:sldId id="400" r:id="rId6"/>
    <p:sldId id="401" r:id="rId7"/>
    <p:sldId id="402"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260" r:id="rId32"/>
    <p:sldId id="25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260"/>
          </p14:sldIdLst>
        </p14:section>
        <p14:section name="Appendix: Image Descriptions for Unsighted Students" id="{9E859B0B-078E-463E-89A6-21C20DD280C4}">
          <p14:sldIdLst>
            <p14:sldId id="258"/>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1651" autoAdjust="0"/>
  </p:normalViewPr>
  <p:slideViewPr>
    <p:cSldViewPr snapToGrid="0" showGuides="1">
      <p:cViewPr varScale="1">
        <p:scale>
          <a:sx n="114" d="100"/>
          <a:sy n="114" d="100"/>
        </p:scale>
        <p:origin x="1410" y="102"/>
      </p:cViewPr>
      <p:guideLst>
        <p:guide pos="3264"/>
        <p:guide orient="horz" pos="2256"/>
        <p:guide pos="5640"/>
      </p:guideLst>
    </p:cSldViewPr>
  </p:slideViewPr>
  <p:outlineViewPr>
    <p:cViewPr>
      <p:scale>
        <a:sx n="33" d="100"/>
        <a:sy n="33" d="100"/>
      </p:scale>
      <p:origin x="0" y="-2564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15294-8BCE-4B15-84C9-4E8D5074478D}" type="datetimeFigureOut">
              <a:rPr lang="en-US" smtClean="0"/>
              <a:t>8/29/2022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56329-1779-487C-B587-BBABA473AA7C}" type="slidenum">
              <a:rPr lang="en-US" smtClean="0"/>
              <a:t>‹#›</a:t>
            </a:fld>
            <a:endParaRPr lang="en-US"/>
          </a:p>
        </p:txBody>
      </p:sp>
    </p:spTree>
    <p:extLst>
      <p:ext uri="{BB962C8B-B14F-4D97-AF65-F5344CB8AC3E}">
        <p14:creationId xmlns:p14="http://schemas.microsoft.com/office/powerpoint/2010/main" val="195580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chapter introduces you the software development life-cycle and programming languages.</a:t>
            </a:r>
          </a:p>
        </p:txBody>
      </p:sp>
      <p:sp>
        <p:nvSpPr>
          <p:cNvPr id="4" name="Slide Number Placeholder 3"/>
          <p:cNvSpPr>
            <a:spLocks noGrp="1"/>
          </p:cNvSpPr>
          <p:nvPr>
            <p:ph type="sldNum" sz="quarter" idx="5"/>
          </p:nvPr>
        </p:nvSpPr>
        <p:spPr/>
        <p:txBody>
          <a:bodyPr/>
          <a:lstStyle/>
          <a:p>
            <a:fld id="{35356329-1779-487C-B587-BBABA473AA7C}" type="slidenum">
              <a:rPr lang="en-US" smtClean="0"/>
              <a:t>1</a:t>
            </a:fld>
            <a:endParaRPr lang="en-US"/>
          </a:p>
        </p:txBody>
      </p:sp>
    </p:spTree>
    <p:extLst>
      <p:ext uri="{BB962C8B-B14F-4D97-AF65-F5344CB8AC3E}">
        <p14:creationId xmlns:p14="http://schemas.microsoft.com/office/powerpoint/2010/main" val="321101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b="1" dirty="0"/>
              <a:t>Program flowcharts </a:t>
            </a:r>
            <a:r>
              <a:rPr lang="en-US" dirty="0"/>
              <a:t>(Key Term) </a:t>
            </a:r>
          </a:p>
          <a:p>
            <a:pPr eaLnBrk="1" hangingPunct="1">
              <a:buFontTx/>
              <a:buChar char="•"/>
            </a:pPr>
            <a:r>
              <a:rPr lang="en-US" dirty="0"/>
              <a:t>Keep in mind that a computer performs instructions in steps</a:t>
            </a:r>
          </a:p>
          <a:p>
            <a:pPr eaLnBrk="1" hangingPunct="1">
              <a:buFontTx/>
              <a:buChar char="•"/>
            </a:pPr>
            <a:r>
              <a:rPr lang="en-US" dirty="0"/>
              <a:t>It does more than arithmetic; it makes comparisons </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11</a:t>
            </a:fld>
            <a:endParaRPr lang="en-US"/>
          </a:p>
        </p:txBody>
      </p:sp>
    </p:spTree>
    <p:extLst>
      <p:ext uri="{BB962C8B-B14F-4D97-AF65-F5344CB8AC3E}">
        <p14:creationId xmlns:p14="http://schemas.microsoft.com/office/powerpoint/2010/main" val="80583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Talk about </a:t>
            </a:r>
            <a:r>
              <a:rPr lang="en-US" b="1" dirty="0"/>
              <a:t>logic structures </a:t>
            </a:r>
            <a:r>
              <a:rPr lang="en-US" dirty="0"/>
              <a:t>(key term) here – </a:t>
            </a:r>
            <a:r>
              <a:rPr lang="en-US" b="1" dirty="0"/>
              <a:t>sequential</a:t>
            </a:r>
            <a:r>
              <a:rPr lang="en-US" baseline="0" dirty="0"/>
              <a:t> (key term)</a:t>
            </a:r>
            <a:r>
              <a:rPr lang="en-US" dirty="0"/>
              <a:t>, </a:t>
            </a:r>
            <a:r>
              <a:rPr lang="en-US" b="1" dirty="0"/>
              <a:t>if-then-else</a:t>
            </a:r>
            <a:r>
              <a:rPr lang="en-US" dirty="0"/>
              <a:t> (Key Term); </a:t>
            </a:r>
            <a:r>
              <a:rPr lang="en-US" b="1" dirty="0"/>
              <a:t>repetition structures</a:t>
            </a:r>
            <a:r>
              <a:rPr lang="en-US" dirty="0"/>
              <a:t> (Key Term) and </a:t>
            </a:r>
            <a:r>
              <a:rPr lang="en-US" b="1" dirty="0"/>
              <a:t>do while </a:t>
            </a:r>
            <a:r>
              <a:rPr lang="en-US" dirty="0"/>
              <a:t>(Key Term). If a person looks at a problem, then automatically solves the problem by subconsciously saying “if I do this, then this will happen; if I do that, then (else) that will happen.” Computers do the same type of logic – except they have to be instructed to do this kind of thinking – i.e. the logic structure and the repetition.</a:t>
            </a:r>
          </a:p>
          <a:p>
            <a:pPr eaLnBrk="1" hangingPunct="1">
              <a:buFontTx/>
              <a:buChar char="•"/>
            </a:pPr>
            <a:r>
              <a:rPr lang="en-US" dirty="0"/>
              <a:t>You can link various parts of the flowchart with logic structures</a:t>
            </a:r>
          </a:p>
          <a:p>
            <a:pPr eaLnBrk="1" hangingPunct="1">
              <a:buFontTx/>
              <a:buChar char="•"/>
            </a:pPr>
            <a:r>
              <a:rPr lang="en-US" dirty="0"/>
              <a:t>There are three – sequence, selection, and repetition</a:t>
            </a:r>
          </a:p>
          <a:p>
            <a:pPr lvl="1" eaLnBrk="1" hangingPunct="1">
              <a:buFontTx/>
              <a:buChar char="•"/>
            </a:pPr>
            <a:r>
              <a:rPr lang="en-US" dirty="0"/>
              <a:t>Sequential structure – one program statement follows another </a:t>
            </a:r>
          </a:p>
          <a:p>
            <a:pPr lvl="1" eaLnBrk="1" hangingPunct="1">
              <a:buFontTx/>
              <a:buChar char="•"/>
            </a:pPr>
            <a:r>
              <a:rPr lang="en-US" dirty="0"/>
              <a:t>Selection – occurs when a decision needs to be made; IF-THEN-ELSE (key term) </a:t>
            </a:r>
          </a:p>
          <a:p>
            <a:pPr lvl="1" eaLnBrk="1" hangingPunct="1">
              <a:buFontTx/>
              <a:buChar char="•"/>
            </a:pPr>
            <a:r>
              <a:rPr lang="en-US" dirty="0"/>
              <a:t>Repetition or loop structure – describes a repeated process</a:t>
            </a:r>
          </a:p>
          <a:p>
            <a:pPr lvl="2" eaLnBrk="1" hangingPunct="1">
              <a:buFontTx/>
              <a:buChar char="•"/>
            </a:pPr>
            <a:r>
              <a:rPr lang="en-US" dirty="0"/>
              <a:t>Variations include</a:t>
            </a:r>
          </a:p>
          <a:p>
            <a:pPr lvl="3" eaLnBrk="1" hangingPunct="1">
              <a:buFontTx/>
              <a:buChar char="•"/>
            </a:pPr>
            <a:r>
              <a:rPr lang="en-US" dirty="0"/>
              <a:t>DO UNTIL </a:t>
            </a:r>
          </a:p>
          <a:p>
            <a:pPr lvl="3" eaLnBrk="1" hangingPunct="1">
              <a:buFontTx/>
              <a:buChar char="•"/>
            </a:pPr>
            <a:r>
              <a:rPr lang="en-US" dirty="0"/>
              <a:t>DO WHILE </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12</a:t>
            </a:fld>
            <a:endParaRPr lang="en-US"/>
          </a:p>
        </p:txBody>
      </p:sp>
    </p:spTree>
    <p:extLst>
      <p:ext uri="{BB962C8B-B14F-4D97-AF65-F5344CB8AC3E}">
        <p14:creationId xmlns:p14="http://schemas.microsoft.com/office/powerpoint/2010/main" val="755091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This is the easiest part where you actually write or key into the computer the instructions the program is to follow. Writing the program is called </a:t>
            </a:r>
            <a:r>
              <a:rPr lang="en-US" b="1" dirty="0"/>
              <a:t>coding</a:t>
            </a:r>
            <a:r>
              <a:rPr lang="en-US" dirty="0"/>
              <a:t> (key term) </a:t>
            </a:r>
          </a:p>
          <a:p>
            <a:pPr eaLnBrk="1" hangingPunct="1">
              <a:buFontTx/>
              <a:buChar char="•"/>
            </a:pPr>
            <a:endParaRPr lang="en-US" dirty="0"/>
          </a:p>
          <a:p>
            <a:pPr eaLnBrk="1" hangingPunct="1">
              <a:buFontTx/>
              <a:buChar char="•"/>
            </a:pPr>
            <a:r>
              <a:rPr lang="en-US" dirty="0"/>
              <a:t>To code effective programs, write so-called</a:t>
            </a:r>
            <a:r>
              <a:rPr lang="en-US" baseline="0" dirty="0"/>
              <a:t> </a:t>
            </a:r>
            <a:r>
              <a:rPr lang="en-US" b="1" baseline="0" dirty="0"/>
              <a:t>structured programs </a:t>
            </a:r>
            <a:r>
              <a:rPr lang="en-US" baseline="0" dirty="0"/>
              <a:t>(key term)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288664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endParaRPr lang="en-US" sz="1200" dirty="0"/>
          </a:p>
          <a:p>
            <a:pPr eaLnBrk="1" hangingPunct="1">
              <a:buFontTx/>
              <a:buChar char="•"/>
            </a:pPr>
            <a:r>
              <a:rPr lang="en-US" sz="1200" dirty="0"/>
              <a:t>A </a:t>
            </a:r>
            <a:r>
              <a:rPr lang="en-US" sz="1200" b="1" dirty="0"/>
              <a:t>content markup language </a:t>
            </a:r>
            <a:r>
              <a:rPr lang="en-US" sz="1200" dirty="0"/>
              <a:t>(key term) uses symbols, words, and phrases that instruct a computer how to display information</a:t>
            </a:r>
          </a:p>
          <a:p>
            <a:pPr eaLnBrk="1" hangingPunct="1">
              <a:buFontTx/>
              <a:buChar char="•"/>
            </a:pPr>
            <a:r>
              <a:rPr lang="en-US" sz="1200" b="1" dirty="0"/>
              <a:t>Programming language </a:t>
            </a:r>
            <a:r>
              <a:rPr lang="en-US" sz="1200" dirty="0"/>
              <a:t>(key term) uses a collection of symbols, words, and phrases that instruct a computer to perform specific operations.</a:t>
            </a:r>
          </a:p>
          <a:p>
            <a:pPr eaLnBrk="1" hangingPunct="1">
              <a:buFontTx/>
              <a:buChar char="•"/>
            </a:pPr>
            <a:r>
              <a:rPr lang="en-US" dirty="0"/>
              <a:t>Use the most appropriate language (C++, Java, etc.) for the situation for which the code will be used. </a:t>
            </a:r>
            <a:endParaRPr lang="en-US" sz="1200" dirty="0"/>
          </a:p>
          <a:p>
            <a:pPr eaLnBrk="1" hangingPunct="1">
              <a:buFontTx/>
              <a:buChar char="•"/>
            </a:pP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142928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Widely used programming languages</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1212499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10000"/>
              </a:spcBef>
              <a:buFontTx/>
              <a:buChar char="•"/>
            </a:pPr>
            <a:r>
              <a:rPr lang="en-US" dirty="0"/>
              <a:t>Now it’s written, so let’s test your program to be sure it does what you intended. This procedure sometimes is called “</a:t>
            </a:r>
            <a:r>
              <a:rPr lang="en-US" b="1" dirty="0"/>
              <a:t>Debugging</a:t>
            </a:r>
            <a:r>
              <a:rPr lang="en-US" dirty="0"/>
              <a:t>” (key term) —testing a program and correcting syntax and logic errors</a:t>
            </a:r>
            <a:r>
              <a:rPr lang="en-US" dirty="0">
                <a:solidFill>
                  <a:srgbClr val="33CCCC"/>
                </a:solidFill>
              </a:rPr>
              <a:t>.</a:t>
            </a:r>
          </a:p>
          <a:p>
            <a:pPr marL="692150" lvl="1" indent="-234950" eaLnBrk="1" hangingPunct="1">
              <a:buFontTx/>
              <a:buChar char="•"/>
            </a:pPr>
            <a:r>
              <a:rPr lang="en-US" b="1" dirty="0"/>
              <a:t>Syntax errors </a:t>
            </a:r>
            <a:r>
              <a:rPr lang="en-US" dirty="0"/>
              <a:t>(key term) – violation of the programming language rules</a:t>
            </a:r>
          </a:p>
          <a:p>
            <a:pPr marL="692150" lvl="1" indent="-234950" eaLnBrk="1" hangingPunct="1">
              <a:buFontTx/>
              <a:buChar char="•"/>
            </a:pPr>
            <a:r>
              <a:rPr lang="en-US" b="1" dirty="0"/>
              <a:t>Logic errors </a:t>
            </a:r>
            <a:r>
              <a:rPr lang="en-US" dirty="0"/>
              <a:t>(key term) – result of omitted programming procedure or incorrect calculation</a:t>
            </a:r>
          </a:p>
          <a:p>
            <a:pPr eaLnBrk="1" hangingPunct="1">
              <a:spcBef>
                <a:spcPct val="10000"/>
              </a:spcBef>
              <a:buFontTx/>
              <a:buChar char="•"/>
            </a:pPr>
            <a:r>
              <a:rPr lang="en-US" dirty="0"/>
              <a:t>Testing process involves one or more of several methods.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16</a:t>
            </a:fld>
            <a:endParaRPr lang="en-US"/>
          </a:p>
        </p:txBody>
      </p:sp>
    </p:spTree>
    <p:extLst>
      <p:ext uri="{BB962C8B-B14F-4D97-AF65-F5344CB8AC3E}">
        <p14:creationId xmlns:p14="http://schemas.microsoft.com/office/powerpoint/2010/main" val="3261896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2150" lvl="1" indent="-234950" eaLnBrk="1" hangingPunct="1">
              <a:buFontTx/>
              <a:buChar char="•"/>
            </a:pPr>
            <a:r>
              <a:rPr lang="en-US" b="1" dirty="0"/>
              <a:t>Desk checking </a:t>
            </a:r>
            <a:r>
              <a:rPr lang="en-US" dirty="0"/>
              <a:t>(Key Term) or </a:t>
            </a:r>
            <a:r>
              <a:rPr lang="en-US" b="1" dirty="0"/>
              <a:t>code</a:t>
            </a:r>
            <a:r>
              <a:rPr lang="en-US" b="1" baseline="0" dirty="0"/>
              <a:t> review </a:t>
            </a:r>
            <a:r>
              <a:rPr lang="en-US" baseline="0" dirty="0"/>
              <a:t>(key term)</a:t>
            </a:r>
            <a:r>
              <a:rPr lang="en-US" dirty="0"/>
              <a:t>– printout of program reviewed line by line</a:t>
            </a:r>
          </a:p>
          <a:p>
            <a:pPr marL="692150" lvl="1" indent="-234950" eaLnBrk="1" hangingPunct="1">
              <a:buFontTx/>
              <a:buChar char="•"/>
            </a:pPr>
            <a:r>
              <a:rPr lang="en-US" dirty="0"/>
              <a:t>Manual testing with sample data - correct and incorrect data manually entered, results evaluated</a:t>
            </a:r>
          </a:p>
          <a:p>
            <a:pPr marL="692150" lvl="1" indent="-234950" eaLnBrk="1" hangingPunct="1">
              <a:buFontTx/>
              <a:buChar char="•"/>
            </a:pPr>
            <a:r>
              <a:rPr lang="en-US" dirty="0"/>
              <a:t>Attempt at translation – written program goes through translator program on the computer, must be syntax error free</a:t>
            </a:r>
          </a:p>
          <a:p>
            <a:pPr marL="692150" lvl="1" indent="-234950" eaLnBrk="1" hangingPunct="1">
              <a:buFontTx/>
              <a:buChar char="•"/>
            </a:pPr>
            <a:r>
              <a:rPr lang="en-US" dirty="0"/>
              <a:t>Testing sample data on the computer – tests for logic errors</a:t>
            </a:r>
          </a:p>
          <a:p>
            <a:pPr marL="692150" lvl="1" indent="-234950" eaLnBrk="1" hangingPunct="1">
              <a:buFontTx/>
              <a:buChar char="•"/>
            </a:pPr>
            <a:r>
              <a:rPr lang="en-US" b="1" dirty="0"/>
              <a:t>Beta testing </a:t>
            </a:r>
            <a:r>
              <a:rPr lang="en-US" dirty="0"/>
              <a:t>(Key Term): testing by a select group of potential users (Key Term); users provide feedback</a:t>
            </a:r>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17</a:t>
            </a:fld>
            <a:endParaRPr lang="en-US"/>
          </a:p>
        </p:txBody>
      </p:sp>
    </p:spTree>
    <p:extLst>
      <p:ext uri="{BB962C8B-B14F-4D97-AF65-F5344CB8AC3E}">
        <p14:creationId xmlns:p14="http://schemas.microsoft.com/office/powerpoint/2010/main" val="18498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a:t>
            </a:r>
            <a:r>
              <a:rPr lang="en-US" b="1" dirty="0"/>
              <a:t>Documentation</a:t>
            </a:r>
            <a:r>
              <a:rPr lang="en-US" dirty="0"/>
              <a:t>” (key term) means writing a description of the purpose and process of the program.</a:t>
            </a:r>
          </a:p>
          <a:p>
            <a:pPr eaLnBrk="1" hangingPunct="1">
              <a:buFontTx/>
              <a:buChar char="•"/>
            </a:pPr>
            <a:r>
              <a:rPr lang="en-US" dirty="0"/>
              <a:t>Not an afterthought at the end of the programming process, but prepared throughout the programming steps</a:t>
            </a:r>
          </a:p>
          <a:p>
            <a:pPr eaLnBrk="1" hangingPunct="1">
              <a:buFontTx/>
              <a:buChar char="•"/>
            </a:pPr>
            <a:r>
              <a:rPr lang="en-US" b="1" dirty="0"/>
              <a:t>Program Documentation </a:t>
            </a:r>
            <a:r>
              <a:rPr lang="en-US" dirty="0"/>
              <a:t>(key term) is very important to</a:t>
            </a:r>
          </a:p>
          <a:p>
            <a:pPr lvl="1" eaLnBrk="1" hangingPunct="1">
              <a:buFontTx/>
              <a:buChar char="•"/>
            </a:pPr>
            <a:r>
              <a:rPr lang="en-US" b="1" dirty="0"/>
              <a:t>Users</a:t>
            </a:r>
            <a:r>
              <a:rPr lang="en-US" dirty="0"/>
              <a:t> (key term) - needing to know how to use the software; hardest part is to get documentation in “language” most lay people can understand. If you build something, you know what to expect; if someone else builds it, you may not understand why they did what they did.</a:t>
            </a:r>
          </a:p>
          <a:p>
            <a:pPr lvl="1" eaLnBrk="1" hangingPunct="1">
              <a:buFontTx/>
              <a:buChar char="•"/>
            </a:pPr>
            <a:r>
              <a:rPr lang="en-US" b="1" dirty="0"/>
              <a:t>Operators</a:t>
            </a:r>
            <a:r>
              <a:rPr lang="en-US" dirty="0"/>
              <a:t> (key term) - for dealing effectively with error codes and other problems</a:t>
            </a:r>
          </a:p>
          <a:p>
            <a:pPr lvl="1" eaLnBrk="1" hangingPunct="1">
              <a:buFontTx/>
              <a:buChar char="•"/>
            </a:pPr>
            <a:r>
              <a:rPr lang="en-US" b="1" dirty="0"/>
              <a:t>Programmers</a:t>
            </a:r>
            <a:r>
              <a:rPr lang="en-US" dirty="0"/>
              <a:t> (key term) - for updates and modifications; even programmers tend to forget how they came up with the “logic” of the program; documentation helps reconstruct the thought process and reasoning behind the code sequence.</a:t>
            </a:r>
          </a:p>
          <a:p>
            <a:pPr eaLnBrk="1" hangingPunct="1"/>
            <a:endParaRPr lang="en-US" dirty="0">
              <a:solidFill>
                <a:srgbClr val="33CCCC"/>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1845393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dirty="0"/>
              <a:t>As with systems analysis, the </a:t>
            </a:r>
            <a:r>
              <a:rPr lang="en-US" b="1" dirty="0"/>
              <a:t>program maintenance </a:t>
            </a:r>
            <a:r>
              <a:rPr lang="en-US" dirty="0"/>
              <a:t>(key term) takes up the majority of the programmer’s time</a:t>
            </a:r>
          </a:p>
          <a:p>
            <a:pPr lvl="1" eaLnBrk="1" hangingPunct="1">
              <a:buFontTx/>
              <a:buChar char="•"/>
            </a:pPr>
            <a:r>
              <a:rPr lang="en-US" dirty="0"/>
              <a:t>This step is critical – to maintain the program and to be sure it is accomplishing what it was intended to accomplish</a:t>
            </a: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Operations – Use this part of the process to locate and correct any errors missed previously or that have developed over the life of the program</a:t>
            </a: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Programming</a:t>
            </a:r>
            <a:r>
              <a:rPr lang="en-US" baseline="0" dirty="0"/>
              <a:t> modifications such as </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b="1" baseline="0" dirty="0"/>
              <a:t>patches</a:t>
            </a:r>
            <a:r>
              <a:rPr lang="en-US" baseline="0" dirty="0"/>
              <a:t> (key term) – program modifications or corrections</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b="1" baseline="0" dirty="0"/>
              <a:t>software updates </a:t>
            </a:r>
            <a:r>
              <a:rPr lang="en-US" baseline="0" dirty="0"/>
              <a:t>(key term) – significant patches</a:t>
            </a:r>
            <a:endParaRPr lang="en-US" dirty="0"/>
          </a:p>
          <a:p>
            <a:pPr eaLnBrk="1" hangingPunct="1">
              <a:buFontTx/>
              <a:buChar char="•"/>
            </a:pPr>
            <a:r>
              <a:rPr lang="en-US" dirty="0"/>
              <a:t>Changing needs – new tax laws, new information needs or new company policy</a:t>
            </a:r>
          </a:p>
          <a:p>
            <a:pPr eaLnBrk="1" hangingPunct="1">
              <a:buFontTx/>
              <a:buChar char="•"/>
            </a:pPr>
            <a:r>
              <a:rPr lang="en-US" b="1" dirty="0"/>
              <a:t>Agile development </a:t>
            </a:r>
            <a:r>
              <a:rPr lang="en-US" dirty="0"/>
              <a:t>(Key Term) is a new development that gets the core functionality of a program working and then expands on it until the client is satisfied</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70812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Two resources that help software development include </a:t>
            </a:r>
            <a:r>
              <a:rPr lang="en-US" b="1" dirty="0"/>
              <a:t>CASE tools </a:t>
            </a:r>
            <a:r>
              <a:rPr lang="en-US" dirty="0"/>
              <a:t>(key term) and object-oriented software development</a:t>
            </a:r>
          </a:p>
          <a:p>
            <a:pPr eaLnBrk="1" hangingPunct="1">
              <a:buFontTx/>
              <a:buChar char="•"/>
            </a:pPr>
            <a:r>
              <a:rPr lang="en-US" dirty="0"/>
              <a:t>CASE tools help automate the process of designing, coding and testing activities.</a:t>
            </a:r>
          </a:p>
          <a:p>
            <a:pPr eaLnBrk="1" hangingPunct="1">
              <a:buFontTx/>
              <a:buChar char="•"/>
            </a:pPr>
            <a:endParaRPr lang="en-US" dirty="0"/>
          </a:p>
          <a:p>
            <a:pPr eaLnBrk="1" hangingPunct="1">
              <a:buFontTx/>
              <a:buNone/>
            </a:pPr>
            <a:r>
              <a:rPr lang="en-US" dirty="0"/>
              <a:t>OOP</a:t>
            </a:r>
            <a:r>
              <a:rPr lang="en-US" baseline="0" dirty="0"/>
              <a:t> – program is organized into objects. </a:t>
            </a:r>
          </a:p>
          <a:p>
            <a:pPr eaLnBrk="1" hangingPunct="1">
              <a:buFontTx/>
              <a:buNone/>
            </a:pPr>
            <a:endParaRPr lang="en-US" baseline="0" dirty="0"/>
          </a:p>
          <a:p>
            <a:pPr eaLnBrk="1" hangingPunct="1">
              <a:buFontTx/>
              <a:buNone/>
            </a:pPr>
            <a:r>
              <a:rPr lang="en-US" baseline="0" dirty="0"/>
              <a:t>Each </a:t>
            </a:r>
            <a:r>
              <a:rPr lang="en-US" b="1" baseline="0" dirty="0"/>
              <a:t>object</a:t>
            </a:r>
            <a:r>
              <a:rPr lang="en-US" baseline="0" dirty="0"/>
              <a:t> (key term) contains both data and processing operations necessary to perform a task</a:t>
            </a:r>
          </a:p>
          <a:p>
            <a:pPr eaLnBrk="1" hangingPunct="1">
              <a:buFontTx/>
              <a:buNone/>
            </a:pPr>
            <a:endParaRPr lang="en-US" baseline="0" dirty="0"/>
          </a:p>
          <a:p>
            <a:pPr eaLnBrk="1" hangingPunct="1">
              <a:buFontTx/>
              <a:buNone/>
            </a:pPr>
            <a:r>
              <a:rPr lang="en-US" b="1" dirty="0"/>
              <a:t>Object-oriented software development </a:t>
            </a:r>
            <a:r>
              <a:rPr lang="en-US" dirty="0"/>
              <a:t>(key term) – process by which program is organized into objects</a:t>
            </a:r>
          </a:p>
          <a:p>
            <a:pPr eaLnBrk="1" hangingPunct="1">
              <a:buFontTx/>
              <a:buNone/>
            </a:pPr>
            <a:endParaRPr lang="en-US" dirty="0"/>
          </a:p>
          <a:p>
            <a:pPr eaLnBrk="1" hangingPunct="1">
              <a:buFontTx/>
              <a:buNone/>
            </a:pPr>
            <a:r>
              <a:rPr lang="en-US" b="1" dirty="0"/>
              <a:t>OOP</a:t>
            </a:r>
            <a:r>
              <a:rPr lang="en-US" dirty="0"/>
              <a:t> (key term) uses modules called objects that are reusable, self-contained components. Presume that certain functions are the same, so instructions are used in variety of software. C++ one of most widely used OOP languages</a:t>
            </a:r>
          </a:p>
          <a:p>
            <a:pPr eaLnBrk="1" hangingPunct="1">
              <a:buFontTx/>
              <a:buNone/>
            </a:pPr>
            <a:endParaRPr lang="en-US" baseline="0" dirty="0"/>
          </a:p>
          <a:p>
            <a:pPr eaLnBrk="1" hangingPunct="1">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20</a:t>
            </a:fld>
            <a:endParaRPr lang="en-US"/>
          </a:p>
        </p:txBody>
      </p:sp>
    </p:spTree>
    <p:extLst>
      <p:ext uri="{BB962C8B-B14F-4D97-AF65-F5344CB8AC3E}">
        <p14:creationId xmlns:p14="http://schemas.microsoft.com/office/powerpoint/2010/main" val="92247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Learning Objectives with students to help them understand what they need to get from the chapter.</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a:t>
            </a:fld>
            <a:endParaRPr lang="en-US"/>
          </a:p>
        </p:txBody>
      </p:sp>
    </p:spTree>
    <p:extLst>
      <p:ext uri="{BB962C8B-B14F-4D97-AF65-F5344CB8AC3E}">
        <p14:creationId xmlns:p14="http://schemas.microsoft.com/office/powerpoint/2010/main" val="628575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Computer professionals</a:t>
            </a:r>
            <a:r>
              <a:rPr lang="en-US" baseline="0" dirty="0"/>
              <a:t> talk about </a:t>
            </a:r>
            <a:r>
              <a:rPr lang="en-US" b="1" baseline="0" dirty="0"/>
              <a:t>levels</a:t>
            </a:r>
            <a:r>
              <a:rPr lang="en-US" baseline="0" dirty="0"/>
              <a:t> (key term) or </a:t>
            </a:r>
            <a:r>
              <a:rPr lang="en-US" b="1" baseline="0" dirty="0"/>
              <a:t>generations</a:t>
            </a:r>
            <a:r>
              <a:rPr lang="en-US" baseline="0" dirty="0"/>
              <a:t> (key term) of programming ranging from </a:t>
            </a:r>
            <a:r>
              <a:rPr lang="en-US" b="1" baseline="0" dirty="0"/>
              <a:t>lower level </a:t>
            </a:r>
            <a:r>
              <a:rPr lang="en-US" baseline="0" dirty="0"/>
              <a:t>(key term) to </a:t>
            </a:r>
            <a:r>
              <a:rPr lang="en-US" b="1" baseline="0" dirty="0"/>
              <a:t>higher levels </a:t>
            </a:r>
            <a:r>
              <a:rPr lang="en-US" baseline="0" dirty="0"/>
              <a:t>(key term).</a:t>
            </a:r>
            <a:endParaRPr lang="en-US" dirty="0"/>
          </a:p>
          <a:p>
            <a:pPr eaLnBrk="1" hangingPunct="1">
              <a:buFontTx/>
              <a:buChar char="•"/>
            </a:pPr>
            <a:r>
              <a:rPr lang="en-US" dirty="0"/>
              <a:t>Writing code means programmer has to learn a language</a:t>
            </a:r>
          </a:p>
          <a:p>
            <a:pPr eaLnBrk="1" hangingPunct="1">
              <a:buFontTx/>
              <a:buChar char="•"/>
            </a:pPr>
            <a:r>
              <a:rPr lang="en-US" dirty="0"/>
              <a:t>As we learned earlier, the computer only understands 0s and 1s. Therefore, the most basic of languages is called </a:t>
            </a:r>
            <a:r>
              <a:rPr lang="en-US" b="1" dirty="0"/>
              <a:t>machine languages</a:t>
            </a:r>
            <a:r>
              <a:rPr lang="en-US" dirty="0"/>
              <a:t> (key</a:t>
            </a:r>
            <a:r>
              <a:rPr lang="en-US" baseline="0" dirty="0"/>
              <a:t> term) </a:t>
            </a:r>
            <a:r>
              <a:rPr lang="en-US" dirty="0"/>
              <a:t>where all the instructions are written in a series of 0s and 1s</a:t>
            </a:r>
          </a:p>
          <a:p>
            <a:pPr eaLnBrk="1" hangingPunct="1">
              <a:buFontTx/>
              <a:buChar char="•"/>
            </a:pPr>
            <a:r>
              <a:rPr lang="en-US" dirty="0"/>
              <a:t>Needless to say, this makes understanding the instructions very hard for the average person</a:t>
            </a:r>
          </a:p>
          <a:p>
            <a:pPr eaLnBrk="1" hangingPunct="1">
              <a:buFontTx/>
              <a:buChar char="•"/>
            </a:pPr>
            <a:r>
              <a:rPr lang="en-US" dirty="0"/>
              <a:t>There is also “natural” languages that more closely simulate the way people actually talk and sort through problems</a:t>
            </a:r>
          </a:p>
          <a:p>
            <a:pPr eaLnBrk="1" hangingPunct="1">
              <a:buFontTx/>
              <a:buChar char="•"/>
            </a:pPr>
            <a:r>
              <a:rPr lang="en-US" dirty="0"/>
              <a:t>As computers have gone through generations, so have languages</a:t>
            </a:r>
          </a:p>
          <a:p>
            <a:pPr eaLnBrk="1" hangingPunct="1">
              <a:buFontTx/>
              <a:buChar char="•"/>
            </a:pPr>
            <a:r>
              <a:rPr lang="en-US" dirty="0"/>
              <a:t>Next slide displays all the levels of programming languages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21</a:t>
            </a:fld>
            <a:endParaRPr lang="en-US"/>
          </a:p>
        </p:txBody>
      </p:sp>
    </p:spTree>
    <p:extLst>
      <p:ext uri="{BB962C8B-B14F-4D97-AF65-F5344CB8AC3E}">
        <p14:creationId xmlns:p14="http://schemas.microsoft.com/office/powerpoint/2010/main" val="403539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sz="1100" dirty="0"/>
              <a:t>Machine languages </a:t>
            </a:r>
            <a:r>
              <a:rPr lang="en-US" dirty="0"/>
              <a:t>–</a:t>
            </a:r>
            <a:r>
              <a:rPr lang="en-US" sz="1100" dirty="0"/>
              <a:t> data represented in 1’s and 0’s; hard to understand; vary according to make of computer!</a:t>
            </a:r>
          </a:p>
          <a:p>
            <a:pPr eaLnBrk="1" hangingPunct="1">
              <a:spcBef>
                <a:spcPct val="0"/>
              </a:spcBef>
              <a:buFontTx/>
              <a:buChar char="•"/>
            </a:pPr>
            <a:r>
              <a:rPr lang="en-US" sz="1100" b="1" dirty="0"/>
              <a:t>Assembly languages </a:t>
            </a:r>
            <a:r>
              <a:rPr lang="en-US" sz="1100" dirty="0"/>
              <a:t>(key</a:t>
            </a:r>
            <a:r>
              <a:rPr lang="en-US" sz="1100" baseline="0" dirty="0"/>
              <a:t> term) </a:t>
            </a:r>
            <a:r>
              <a:rPr lang="en-US" dirty="0"/>
              <a:t>–</a:t>
            </a:r>
            <a:r>
              <a:rPr lang="en-US" sz="1100" dirty="0"/>
              <a:t> abbreviations and mnemonics replace the 0’s and 1’s; easier than machine, but still hard to understand for the common person. Advantage over machine language is that Assembly language is a </a:t>
            </a:r>
            <a:r>
              <a:rPr lang="en-US" sz="1100" b="1" dirty="0"/>
              <a:t>portable language </a:t>
            </a:r>
            <a:r>
              <a:rPr lang="en-US" sz="1100" dirty="0"/>
              <a:t>(Key Term) from one machine to another.</a:t>
            </a:r>
          </a:p>
          <a:p>
            <a:pPr eaLnBrk="1" hangingPunct="1">
              <a:spcBef>
                <a:spcPct val="0"/>
              </a:spcBef>
              <a:buFontTx/>
              <a:buChar char="•"/>
            </a:pPr>
            <a:r>
              <a:rPr lang="en-US" sz="1100" dirty="0"/>
              <a:t>High level </a:t>
            </a:r>
            <a:r>
              <a:rPr lang="en-US" sz="1100" b="1" dirty="0"/>
              <a:t>procedural languages </a:t>
            </a:r>
            <a:r>
              <a:rPr lang="en-US" sz="1100" dirty="0"/>
              <a:t>(key</a:t>
            </a:r>
            <a:r>
              <a:rPr lang="en-US" sz="1100" baseline="0" dirty="0"/>
              <a:t> term) </a:t>
            </a:r>
            <a:r>
              <a:rPr lang="en-US" dirty="0"/>
              <a:t>–</a:t>
            </a:r>
            <a:r>
              <a:rPr lang="en-US" sz="1100" dirty="0"/>
              <a:t> </a:t>
            </a:r>
            <a:r>
              <a:rPr lang="en-US" sz="1100" b="1" dirty="0"/>
              <a:t>third-generation language (3GL) </a:t>
            </a:r>
            <a:r>
              <a:rPr lang="en-US" sz="1100" dirty="0"/>
              <a:t>(Key Term). More closely resembles the way we talk, but still requires considerable training to be able to use and understand. When program written in procedural language, it must be  translated into machine language using:</a:t>
            </a:r>
          </a:p>
          <a:p>
            <a:pPr marL="352425" lvl="1" eaLnBrk="1" hangingPunct="1">
              <a:spcBef>
                <a:spcPct val="0"/>
              </a:spcBef>
              <a:buFontTx/>
              <a:buChar char="•"/>
            </a:pPr>
            <a:r>
              <a:rPr lang="en-US" sz="1100" b="1" dirty="0"/>
              <a:t>Compiler</a:t>
            </a:r>
            <a:r>
              <a:rPr lang="en-US" sz="1100" dirty="0"/>
              <a:t> (Key Term) </a:t>
            </a:r>
            <a:r>
              <a:rPr lang="en-US" dirty="0"/>
              <a:t>–</a:t>
            </a:r>
            <a:r>
              <a:rPr lang="en-US" sz="1100" dirty="0"/>
              <a:t> converts </a:t>
            </a:r>
            <a:r>
              <a:rPr lang="en-US" sz="1100" b="1" dirty="0"/>
              <a:t>high-level language (called source code </a:t>
            </a:r>
            <a:r>
              <a:rPr lang="en-US" sz="1100" dirty="0"/>
              <a:t>(Key Term)) into machine language (called </a:t>
            </a:r>
            <a:r>
              <a:rPr lang="en-US" sz="1100" b="1" dirty="0"/>
              <a:t>object code </a:t>
            </a:r>
            <a:r>
              <a:rPr lang="en-US" sz="1100" dirty="0"/>
              <a:t>(Key Term)); once done execution faster -- or</a:t>
            </a:r>
          </a:p>
          <a:p>
            <a:pPr marL="352425" lvl="1" eaLnBrk="1" hangingPunct="1">
              <a:spcBef>
                <a:spcPct val="0"/>
              </a:spcBef>
              <a:buFontTx/>
              <a:buChar char="•"/>
            </a:pPr>
            <a:r>
              <a:rPr lang="en-US" sz="1100" b="1" dirty="0"/>
              <a:t>Interpreter</a:t>
            </a:r>
            <a:r>
              <a:rPr lang="en-US" sz="1100" dirty="0"/>
              <a:t> (Key Term) </a:t>
            </a:r>
            <a:r>
              <a:rPr lang="en-US" dirty="0"/>
              <a:t>–</a:t>
            </a:r>
            <a:r>
              <a:rPr lang="en-US" sz="1100" dirty="0"/>
              <a:t> converts to machine language just before processing, one statement at a time; easier to develop with</a:t>
            </a:r>
          </a:p>
          <a:p>
            <a:pPr eaLnBrk="1" hangingPunct="1">
              <a:spcBef>
                <a:spcPct val="0"/>
              </a:spcBef>
              <a:buFontTx/>
              <a:buChar char="•"/>
            </a:pPr>
            <a:r>
              <a:rPr lang="en-US" sz="1100" dirty="0"/>
              <a:t>Problem-oriented languages are used for solving specific problems – </a:t>
            </a:r>
            <a:r>
              <a:rPr lang="en-US" sz="1100" b="1" dirty="0"/>
              <a:t>fourth-generation language (4GL) </a:t>
            </a:r>
            <a:r>
              <a:rPr lang="en-US" sz="1100" dirty="0"/>
              <a:t>(Key Term) – </a:t>
            </a:r>
            <a:r>
              <a:rPr lang="en-US" sz="1100" b="1" dirty="0"/>
              <a:t>task-oriented languages </a:t>
            </a:r>
            <a:r>
              <a:rPr lang="en-US" sz="1100" dirty="0"/>
              <a:t>(key term) . They generally require little special training on the part of the user.  Also known as very </a:t>
            </a:r>
            <a:r>
              <a:rPr lang="en-US" sz="1100" b="1" dirty="0"/>
              <a:t>high-level languages</a:t>
            </a:r>
            <a:r>
              <a:rPr lang="en-US" sz="1100" dirty="0"/>
              <a:t> (Key Term).</a:t>
            </a:r>
          </a:p>
          <a:p>
            <a:pPr marL="352425" lvl="1" eaLnBrk="1" hangingPunct="1">
              <a:spcBef>
                <a:spcPct val="0"/>
              </a:spcBef>
              <a:buFontTx/>
              <a:buChar char="•"/>
            </a:pPr>
            <a:r>
              <a:rPr lang="en-US" sz="1100" b="1" dirty="0"/>
              <a:t>Query languages </a:t>
            </a:r>
            <a:r>
              <a:rPr lang="en-US" sz="1100" dirty="0"/>
              <a:t>(Key Term) - easy commands to retrieve information from databases</a:t>
            </a:r>
          </a:p>
          <a:p>
            <a:pPr marL="352425" lvl="1" eaLnBrk="1" hangingPunct="1">
              <a:spcBef>
                <a:spcPct val="0"/>
              </a:spcBef>
              <a:buFontTx/>
              <a:buChar char="•"/>
            </a:pPr>
            <a:r>
              <a:rPr lang="en-US" sz="1100" b="1" dirty="0"/>
              <a:t>Application generators </a:t>
            </a:r>
            <a:r>
              <a:rPr lang="en-US" sz="1100" dirty="0"/>
              <a:t>(Key Term) or </a:t>
            </a:r>
            <a:r>
              <a:rPr lang="en-US" sz="1100" b="1" dirty="0"/>
              <a:t>program coder </a:t>
            </a:r>
            <a:r>
              <a:rPr lang="en-US" sz="1100" dirty="0"/>
              <a:t>(Key Term) </a:t>
            </a:r>
            <a:r>
              <a:rPr lang="en-US" dirty="0"/>
              <a:t>–</a:t>
            </a:r>
            <a:r>
              <a:rPr lang="en-US" sz="1100" dirty="0"/>
              <a:t>  preprogrammed modules written to perform a specific task</a:t>
            </a:r>
          </a:p>
          <a:p>
            <a:pPr eaLnBrk="1" hangingPunct="1">
              <a:spcBef>
                <a:spcPct val="0"/>
              </a:spcBef>
              <a:buFontTx/>
              <a:buChar char="•"/>
            </a:pPr>
            <a:r>
              <a:rPr lang="en-US" sz="1100" dirty="0"/>
              <a:t>Reference the </a:t>
            </a:r>
            <a:r>
              <a:rPr lang="en-US" sz="1100" b="1" dirty="0"/>
              <a:t>interactive financial planning system (IFPS)</a:t>
            </a:r>
            <a:r>
              <a:rPr lang="en-US" sz="1100" dirty="0"/>
              <a:t> (Key Term)</a:t>
            </a:r>
          </a:p>
          <a:p>
            <a:pPr eaLnBrk="1" hangingPunct="1">
              <a:spcBef>
                <a:spcPct val="0"/>
              </a:spcBef>
              <a:buFontTx/>
              <a:buChar char="•"/>
            </a:pPr>
            <a:r>
              <a:rPr lang="en-US" sz="1100" dirty="0"/>
              <a:t>Problem and constraint programming languages are still being developed; these are designed to replicate human languages. Hope is that in near future these languages can be developed to the point where they will enable a computer to learn – to remember and improve upon that memory</a:t>
            </a:r>
          </a:p>
          <a:p>
            <a:pPr eaLnBrk="1" hangingPunct="1">
              <a:spcBef>
                <a:spcPct val="0"/>
              </a:spcBef>
              <a:buFontTx/>
              <a:buChar char="•"/>
            </a:pPr>
            <a:r>
              <a:rPr lang="en-US" sz="1100" b="1" dirty="0"/>
              <a:t>Fifth-generation language (5GL) </a:t>
            </a:r>
            <a:r>
              <a:rPr lang="en-US" sz="1100" dirty="0"/>
              <a:t>(Key Term) uses</a:t>
            </a:r>
            <a:r>
              <a:rPr lang="en-US" sz="1100" baseline="0" dirty="0"/>
              <a:t> </a:t>
            </a:r>
            <a:r>
              <a:rPr lang="en-US" sz="1100" b="1" baseline="0" dirty="0"/>
              <a:t>natural languages </a:t>
            </a:r>
            <a:r>
              <a:rPr lang="en-US" sz="1100" baseline="0" dirty="0"/>
              <a:t>(key term) to communicate </a:t>
            </a:r>
            <a:endParaRPr lang="en-US" sz="110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22</a:t>
            </a:fld>
            <a:endParaRPr lang="en-US"/>
          </a:p>
        </p:txBody>
      </p:sp>
    </p:spTree>
    <p:extLst>
      <p:ext uri="{BB962C8B-B14F-4D97-AF65-F5344CB8AC3E}">
        <p14:creationId xmlns:p14="http://schemas.microsoft.com/office/powerpoint/2010/main" val="1825631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Many computer programmers work on a project basis as consultants</a:t>
            </a:r>
          </a:p>
          <a:p>
            <a:pPr eaLnBrk="1" hangingPunct="1">
              <a:buFontTx/>
              <a:buChar char="•"/>
            </a:pPr>
            <a:r>
              <a:rPr lang="en-US" dirty="0"/>
              <a:t>As technology has developed, the need for programmers to work on the most basic computer functions has decreased.  However, demand for computer programmers with specializations in advanced programs continues.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24</a:t>
            </a:fld>
            <a:endParaRPr lang="en-US"/>
          </a:p>
        </p:txBody>
      </p:sp>
    </p:spTree>
    <p:extLst>
      <p:ext uri="{BB962C8B-B14F-4D97-AF65-F5344CB8AC3E}">
        <p14:creationId xmlns:p14="http://schemas.microsoft.com/office/powerpoint/2010/main" val="4049663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What if you could have your own robot to do your chores?</a:t>
            </a:r>
            <a:r>
              <a:rPr lang="en-US" baseline="0" dirty="0"/>
              <a:t> </a:t>
            </a:r>
          </a:p>
          <a:p>
            <a:pPr eaLnBrk="1" hangingPunct="1">
              <a:buFontTx/>
              <a:buChar char="•"/>
            </a:pPr>
            <a:r>
              <a:rPr lang="en-US" baseline="0" dirty="0"/>
              <a:t>It is just a matter of time before these robots can understand human instructions instead of complex programming languages.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25</a:t>
            </a:fld>
            <a:endParaRPr lang="en-US"/>
          </a:p>
        </p:txBody>
      </p:sp>
    </p:spTree>
    <p:extLst>
      <p:ext uri="{BB962C8B-B14F-4D97-AF65-F5344CB8AC3E}">
        <p14:creationId xmlns:p14="http://schemas.microsoft.com/office/powerpoint/2010/main" val="214434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dirty="0"/>
              <a:t>Have students turn to the end of Chapter 13 in their textbooks to view the same “Open-Ended” questions/statements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26</a:t>
            </a:fld>
            <a:endParaRPr lang="en-US"/>
          </a:p>
        </p:txBody>
      </p:sp>
    </p:spTree>
    <p:extLst>
      <p:ext uri="{BB962C8B-B14F-4D97-AF65-F5344CB8AC3E}">
        <p14:creationId xmlns:p14="http://schemas.microsoft.com/office/powerpoint/2010/main" val="71480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A </a:t>
            </a:r>
            <a:r>
              <a:rPr lang="en-US" b="1" dirty="0"/>
              <a:t>program</a:t>
            </a:r>
            <a:r>
              <a:rPr lang="en-US" dirty="0"/>
              <a:t> (key term) is a list of instructions for</a:t>
            </a:r>
            <a:r>
              <a:rPr lang="en-US" baseline="0" dirty="0"/>
              <a:t> the computer to follow to accomplish the task of processing data into information</a:t>
            </a:r>
          </a:p>
          <a:p>
            <a:pPr eaLnBrk="1" hangingPunct="1">
              <a:buFontTx/>
              <a:buChar char="•"/>
            </a:pPr>
            <a:endParaRPr lang="en-US" baseline="0" dirty="0"/>
          </a:p>
          <a:p>
            <a:pPr eaLnBrk="1" hangingPunct="1">
              <a:buFontTx/>
              <a:buNone/>
            </a:pPr>
            <a:r>
              <a:rPr lang="en-US" b="1" dirty="0"/>
              <a:t>Programming</a:t>
            </a:r>
            <a:r>
              <a:rPr lang="en-US" dirty="0"/>
              <a:t> (key term) also known as </a:t>
            </a:r>
            <a:r>
              <a:rPr lang="en-US" b="1" dirty="0"/>
              <a:t>software development </a:t>
            </a:r>
            <a:r>
              <a:rPr lang="en-US" dirty="0"/>
              <a:t>(key term) or the </a:t>
            </a:r>
            <a:r>
              <a:rPr lang="en-US" b="1" dirty="0"/>
              <a:t>software development life cycle</a:t>
            </a:r>
            <a:r>
              <a:rPr lang="en-US" b="1" baseline="0" dirty="0"/>
              <a:t> (SDLC) </a:t>
            </a:r>
            <a:r>
              <a:rPr lang="en-US" baseline="0" dirty="0"/>
              <a:t>(key term)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4</a:t>
            </a:fld>
            <a:endParaRPr lang="en-US"/>
          </a:p>
        </p:txBody>
      </p:sp>
    </p:spTree>
    <p:extLst>
      <p:ext uri="{BB962C8B-B14F-4D97-AF65-F5344CB8AC3E}">
        <p14:creationId xmlns:p14="http://schemas.microsoft.com/office/powerpoint/2010/main" val="302067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When writing a program from scratch, the </a:t>
            </a:r>
            <a:r>
              <a:rPr lang="en-US" b="1" dirty="0"/>
              <a:t>programmer</a:t>
            </a:r>
            <a:r>
              <a:rPr lang="en-US" baseline="0" dirty="0"/>
              <a:t> (key term) or </a:t>
            </a:r>
            <a:r>
              <a:rPr lang="en-US" b="1" baseline="0" dirty="0"/>
              <a:t>software engineers </a:t>
            </a:r>
            <a:r>
              <a:rPr lang="en-US" baseline="0" dirty="0"/>
              <a:t>(key term) </a:t>
            </a:r>
            <a:r>
              <a:rPr lang="en-US" dirty="0"/>
              <a:t>generally follows these six steps to obtain an end product that will solve your computing needs. </a:t>
            </a:r>
          </a:p>
          <a:p>
            <a:pPr eaLnBrk="1" hangingPunct="1">
              <a:buFontTx/>
              <a:buChar char="•"/>
            </a:pPr>
            <a:r>
              <a:rPr lang="en-US" dirty="0"/>
              <a:t>The specifications are the </a:t>
            </a:r>
            <a:r>
              <a:rPr lang="en-US" b="1" dirty="0"/>
              <a:t>objectives</a:t>
            </a:r>
            <a:r>
              <a:rPr lang="en-US" dirty="0"/>
              <a:t> (Key Term), the output, the input, and the processing requirements that are determined by you and the programmer.</a:t>
            </a:r>
          </a:p>
          <a:p>
            <a:pPr eaLnBrk="1" hangingPunct="1">
              <a:buFontTx/>
              <a:buChar char="•"/>
            </a:pPr>
            <a:r>
              <a:rPr lang="en-US" dirty="0"/>
              <a:t>The design is the creation of the solution using a variety of techniques (generally including pseudocode, flowcharts, and logic structures. </a:t>
            </a:r>
          </a:p>
          <a:p>
            <a:pPr eaLnBrk="1" hangingPunct="1">
              <a:buFontTx/>
              <a:buChar char="•"/>
            </a:pPr>
            <a:r>
              <a:rPr lang="en-US" dirty="0"/>
              <a:t>The program code is written</a:t>
            </a:r>
          </a:p>
          <a:p>
            <a:pPr eaLnBrk="1" hangingPunct="1">
              <a:buFontTx/>
              <a:buChar char="•"/>
            </a:pPr>
            <a:r>
              <a:rPr lang="en-US" dirty="0"/>
              <a:t>Testing code or debugging to get rid of syntax and/or logic errors.</a:t>
            </a:r>
          </a:p>
          <a:p>
            <a:pPr eaLnBrk="1" hangingPunct="1">
              <a:buFontTx/>
              <a:buChar char="•"/>
            </a:pPr>
            <a:r>
              <a:rPr lang="en-US" dirty="0"/>
              <a:t>The program is documented as it is written. Sometimes this is done within the code</a:t>
            </a:r>
            <a:r>
              <a:rPr lang="en-US" baseline="0" dirty="0"/>
              <a:t> </a:t>
            </a:r>
            <a:r>
              <a:rPr lang="en-US" dirty="0"/>
              <a:t>itself (as with some Web languages where you can insert explanations without this information showing on the page); other times the documentation is done in a “manual” that will help others see where you have been/gone/or how you got where you did with your coding.</a:t>
            </a:r>
          </a:p>
          <a:p>
            <a:pPr eaLnBrk="1" hangingPunct="1">
              <a:buFontTx/>
              <a:buChar char="•"/>
            </a:pPr>
            <a:r>
              <a:rPr lang="en-US" dirty="0"/>
              <a:t>Program maintenance – As with system analysis and design, an on-going part of every software development is the maintenance – checking to be sure the program is doing what it is supposed to do and that the objectives have not changed.</a:t>
            </a:r>
          </a:p>
          <a:p>
            <a:pPr eaLnBrk="1" hangingPunct="1">
              <a:buFontTx/>
              <a:buChar char="•"/>
            </a:pPr>
            <a:r>
              <a:rPr lang="en-US" dirty="0"/>
              <a:t>In organizations, computer professionals known as software engineers (Key Term) or programmers (key</a:t>
            </a:r>
            <a:r>
              <a:rPr lang="en-US" baseline="0" dirty="0"/>
              <a:t> term) </a:t>
            </a:r>
            <a:r>
              <a:rPr lang="en-US" dirty="0"/>
              <a:t>use this six-step procedure</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5</a:t>
            </a:fld>
            <a:endParaRPr lang="en-US"/>
          </a:p>
        </p:txBody>
      </p:sp>
    </p:spTree>
    <p:extLst>
      <p:ext uri="{BB962C8B-B14F-4D97-AF65-F5344CB8AC3E}">
        <p14:creationId xmlns:p14="http://schemas.microsoft.com/office/powerpoint/2010/main" val="134666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b="1" dirty="0"/>
              <a:t>Program specification </a:t>
            </a:r>
            <a:r>
              <a:rPr lang="en-US" dirty="0"/>
              <a:t>(key term) also called </a:t>
            </a:r>
            <a:r>
              <a:rPr lang="en-US" b="1" dirty="0"/>
              <a:t>program definition </a:t>
            </a:r>
            <a:r>
              <a:rPr lang="en-US" dirty="0"/>
              <a:t>(Key Term) or </a:t>
            </a:r>
            <a:r>
              <a:rPr lang="en-US" b="1" dirty="0"/>
              <a:t>program analysis </a:t>
            </a:r>
            <a:r>
              <a:rPr lang="en-US" dirty="0"/>
              <a:t>(key</a:t>
            </a:r>
            <a:r>
              <a:rPr lang="en-US" baseline="0" dirty="0"/>
              <a:t> term)</a:t>
            </a:r>
            <a:r>
              <a:rPr lang="en-US" dirty="0"/>
              <a:t>– requires that five items are specified—</a:t>
            </a:r>
          </a:p>
          <a:p>
            <a:pPr eaLnBrk="1" hangingPunct="1">
              <a:buFontTx/>
              <a:buNone/>
            </a:pPr>
            <a:r>
              <a:rPr lang="en-US" dirty="0"/>
              <a:t>1. the program’s objectives</a:t>
            </a:r>
          </a:p>
          <a:p>
            <a:pPr eaLnBrk="1" hangingPunct="1">
              <a:buFontTx/>
              <a:buNone/>
            </a:pPr>
            <a:r>
              <a:rPr lang="en-US" dirty="0"/>
              <a:t>2. the desired output</a:t>
            </a:r>
          </a:p>
          <a:p>
            <a:pPr eaLnBrk="1" hangingPunct="1">
              <a:buFontTx/>
              <a:buNone/>
            </a:pPr>
            <a:r>
              <a:rPr lang="en-US" dirty="0"/>
              <a:t>3. the input data required</a:t>
            </a:r>
          </a:p>
          <a:p>
            <a:pPr eaLnBrk="1" hangingPunct="1">
              <a:buFontTx/>
              <a:buNone/>
            </a:pPr>
            <a:r>
              <a:rPr lang="en-US" dirty="0"/>
              <a:t>4. the processing requirements</a:t>
            </a:r>
          </a:p>
          <a:p>
            <a:pPr eaLnBrk="1" hangingPunct="1">
              <a:buFontTx/>
              <a:buNone/>
            </a:pPr>
            <a:r>
              <a:rPr lang="en-US" dirty="0"/>
              <a:t>5. the documentation</a:t>
            </a:r>
          </a:p>
          <a:p>
            <a:pPr eaLnBrk="1" hangingPunct="1">
              <a:buFontTx/>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6</a:t>
            </a:fld>
            <a:endParaRPr lang="en-US"/>
          </a:p>
        </p:txBody>
      </p:sp>
    </p:spTree>
    <p:extLst>
      <p:ext uri="{BB962C8B-B14F-4D97-AF65-F5344CB8AC3E}">
        <p14:creationId xmlns:p14="http://schemas.microsoft.com/office/powerpoint/2010/main" val="366977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Have program </a:t>
            </a:r>
            <a:r>
              <a:rPr lang="en-US" b="1" dirty="0"/>
              <a:t>objectives</a:t>
            </a:r>
            <a:r>
              <a:rPr lang="en-US" dirty="0"/>
              <a:t> (key term)</a:t>
            </a:r>
          </a:p>
          <a:p>
            <a:pPr lvl="1" eaLnBrk="1" hangingPunct="1">
              <a:buFontTx/>
              <a:buChar char="•"/>
            </a:pPr>
            <a:r>
              <a:rPr lang="en-US" dirty="0"/>
              <a:t>What problems are you trying to solve?</a:t>
            </a:r>
          </a:p>
          <a:p>
            <a:pPr lvl="1" eaLnBrk="1" hangingPunct="1">
              <a:buFontTx/>
              <a:buChar char="•"/>
            </a:pPr>
            <a:r>
              <a:rPr lang="en-US" dirty="0"/>
              <a:t>Programming requires</a:t>
            </a:r>
            <a:r>
              <a:rPr lang="en-US" baseline="0" dirty="0"/>
              <a:t> a clear statement of the problem that you are looking to address</a:t>
            </a:r>
            <a:endParaRPr lang="en-US" dirty="0"/>
          </a:p>
          <a:p>
            <a:pPr eaLnBrk="1" hangingPunct="1">
              <a:buFontTx/>
              <a:buChar char="•"/>
            </a:pPr>
            <a:r>
              <a:rPr lang="en-US" dirty="0"/>
              <a:t>Specify your inputs before your outputs</a:t>
            </a:r>
          </a:p>
          <a:p>
            <a:pPr lvl="1" eaLnBrk="1" hangingPunct="1">
              <a:buFontTx/>
              <a:buChar char="•"/>
            </a:pPr>
            <a:r>
              <a:rPr lang="en-US" dirty="0"/>
              <a:t>Have a list of what you want to get out of the system</a:t>
            </a:r>
          </a:p>
          <a:p>
            <a:pPr lvl="1" eaLnBrk="1" hangingPunct="1">
              <a:buFontTx/>
              <a:buChar char="•"/>
            </a:pPr>
            <a:r>
              <a:rPr lang="en-US" dirty="0"/>
              <a:t>The end-user (not the programmer) should sketch what is needed </a:t>
            </a:r>
          </a:p>
          <a:p>
            <a:pPr eaLnBrk="1" hangingPunct="1">
              <a:buFontTx/>
              <a:buChar char="•"/>
            </a:pPr>
            <a:r>
              <a:rPr lang="en-US" dirty="0"/>
              <a:t>Input data 	</a:t>
            </a:r>
          </a:p>
          <a:p>
            <a:pPr lvl="1" eaLnBrk="1" hangingPunct="1">
              <a:buFontTx/>
              <a:buChar char="•"/>
            </a:pPr>
            <a:r>
              <a:rPr lang="en-US" dirty="0"/>
              <a:t>Determine the source of the data </a:t>
            </a:r>
          </a:p>
          <a:p>
            <a:pPr eaLnBrk="1" hangingPunct="1">
              <a:buFontTx/>
              <a:buChar char="•"/>
            </a:pPr>
            <a:r>
              <a:rPr lang="en-US" dirty="0"/>
              <a:t>What are the processing requirements?</a:t>
            </a:r>
          </a:p>
          <a:p>
            <a:pPr lvl="1" eaLnBrk="1" hangingPunct="1">
              <a:buFontTx/>
              <a:buChar char="•"/>
            </a:pPr>
            <a:r>
              <a:rPr lang="en-US" dirty="0"/>
              <a:t>Tasks to move input to output </a:t>
            </a:r>
          </a:p>
          <a:p>
            <a:pPr eaLnBrk="1" hangingPunct="1">
              <a:buFontTx/>
              <a:buChar char="•"/>
            </a:pPr>
            <a:r>
              <a:rPr lang="en-US" dirty="0"/>
              <a:t>Document program specifications</a:t>
            </a:r>
          </a:p>
          <a:p>
            <a:pPr lvl="1" eaLnBrk="1" hangingPunct="1">
              <a:buFontTx/>
              <a:buChar char="•"/>
            </a:pPr>
            <a:r>
              <a:rPr lang="en-US" dirty="0"/>
              <a:t>This is an essential step and is often left out </a:t>
            </a:r>
          </a:p>
          <a:p>
            <a:pPr lvl="1" eaLnBrk="1" hangingPunct="1">
              <a:buFontTx/>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8986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dirty="0"/>
              <a:t>In this step you begin</a:t>
            </a:r>
            <a:r>
              <a:rPr lang="en-US" baseline="0" dirty="0"/>
              <a:t> </a:t>
            </a:r>
            <a:r>
              <a:rPr lang="en-US" b="1" baseline="0" dirty="0"/>
              <a:t>program design </a:t>
            </a:r>
            <a:r>
              <a:rPr lang="en-US" baseline="0" dirty="0"/>
              <a:t>(key term) </a:t>
            </a:r>
            <a:r>
              <a:rPr lang="en-US" dirty="0"/>
              <a:t>, the solution is created using </a:t>
            </a:r>
            <a:r>
              <a:rPr lang="en-US" b="1" dirty="0"/>
              <a:t>structured program techniques</a:t>
            </a:r>
            <a:r>
              <a:rPr lang="en-US" dirty="0"/>
              <a:t> (Key Term) . </a:t>
            </a:r>
          </a:p>
          <a:p>
            <a:pPr eaLnBrk="1" hangingPunct="1">
              <a:buFontTx/>
              <a:buNone/>
            </a:pPr>
            <a:endParaRPr lang="en-US" dirty="0"/>
          </a:p>
          <a:p>
            <a:pPr eaLnBrk="1" hangingPunct="1">
              <a:buFontTx/>
              <a:buNone/>
            </a:pPr>
            <a:r>
              <a:rPr lang="en-US" dirty="0"/>
              <a:t>These techniques consist of:</a:t>
            </a:r>
          </a:p>
          <a:p>
            <a:pPr marL="228600" indent="-228600" eaLnBrk="1" hangingPunct="1">
              <a:buFontTx/>
              <a:buAutoNum type="arabicPeriod"/>
            </a:pPr>
            <a:r>
              <a:rPr lang="en-US" dirty="0"/>
              <a:t>top-down design</a:t>
            </a:r>
          </a:p>
          <a:p>
            <a:pPr marL="228600" indent="-228600" eaLnBrk="1" hangingPunct="1">
              <a:buFontTx/>
              <a:buAutoNum type="arabicPeriod"/>
            </a:pPr>
            <a:r>
              <a:rPr lang="en-US" dirty="0"/>
              <a:t>Pseudocode</a:t>
            </a:r>
          </a:p>
          <a:p>
            <a:pPr marL="228600" indent="-228600" eaLnBrk="1" hangingPunct="1">
              <a:buFontTx/>
              <a:buAutoNum type="arabicPeriod"/>
            </a:pPr>
            <a:r>
              <a:rPr lang="en-US" dirty="0"/>
              <a:t>Flowcharts</a:t>
            </a:r>
          </a:p>
          <a:p>
            <a:pPr marL="228600" indent="-228600" eaLnBrk="1" hangingPunct="1">
              <a:buFontTx/>
              <a:buAutoNum type="arabicPeriod"/>
            </a:pPr>
            <a:r>
              <a:rPr lang="en-US" dirty="0"/>
              <a:t>Logic structures</a:t>
            </a:r>
          </a:p>
          <a:p>
            <a:pPr eaLnBrk="1" hangingPunct="1">
              <a:buFontTx/>
              <a:buNone/>
            </a:pPr>
            <a:endParaRPr lang="en-US" dirty="0"/>
          </a:p>
          <a:p>
            <a:pPr eaLnBrk="1" hangingPunct="1">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8</a:t>
            </a:fld>
            <a:endParaRPr lang="en-US"/>
          </a:p>
        </p:txBody>
      </p:sp>
    </p:spTree>
    <p:extLst>
      <p:ext uri="{BB962C8B-B14F-4D97-AF65-F5344CB8AC3E}">
        <p14:creationId xmlns:p14="http://schemas.microsoft.com/office/powerpoint/2010/main" val="163957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dirty="0"/>
              <a:t>First determine the outputs and the inputs of the program</a:t>
            </a:r>
          </a:p>
          <a:p>
            <a:pPr eaLnBrk="1" hangingPunct="1">
              <a:buFontTx/>
              <a:buChar char="•"/>
            </a:pPr>
            <a:r>
              <a:rPr lang="en-US" dirty="0"/>
              <a:t>Use </a:t>
            </a:r>
            <a:r>
              <a:rPr lang="en-US" b="1" dirty="0"/>
              <a:t>top-down-program design </a:t>
            </a:r>
            <a:r>
              <a:rPr lang="en-US" dirty="0"/>
              <a:t>(key term) to identify the program’s processing steps</a:t>
            </a:r>
          </a:p>
          <a:p>
            <a:pPr lvl="1" eaLnBrk="1" hangingPunct="1">
              <a:buFontTx/>
              <a:buChar char="•"/>
            </a:pPr>
            <a:r>
              <a:rPr lang="en-US" dirty="0"/>
              <a:t>Such steps are called </a:t>
            </a:r>
            <a:r>
              <a:rPr lang="en-US" b="1" dirty="0"/>
              <a:t>program modules </a:t>
            </a:r>
            <a:r>
              <a:rPr lang="en-US" dirty="0"/>
              <a:t>(Key Term) or just </a:t>
            </a:r>
            <a:r>
              <a:rPr lang="en-US" b="1" dirty="0"/>
              <a:t>modules</a:t>
            </a:r>
            <a:r>
              <a:rPr lang="en-US" dirty="0"/>
              <a:t> (Key Term)</a:t>
            </a:r>
          </a:p>
          <a:p>
            <a:pPr lvl="1" eaLnBrk="1" hangingPunct="1">
              <a:buFontTx/>
              <a:buChar char="•"/>
            </a:pPr>
            <a:r>
              <a:rPr lang="en-US" dirty="0"/>
              <a:t>Each module is made up of logically related program statements</a:t>
            </a:r>
          </a:p>
          <a:p>
            <a:pPr lvl="1" eaLnBrk="1" hangingPunct="1">
              <a:buFontTx/>
              <a:buChar char="•"/>
            </a:pPr>
            <a:r>
              <a:rPr lang="en-US" dirty="0"/>
              <a:t>Each module should have a single function</a:t>
            </a:r>
          </a:p>
          <a:p>
            <a:pPr lvl="1" eaLnBrk="1" hangingPunct="1">
              <a:buFontTx/>
              <a:buChar char="•"/>
            </a:pPr>
            <a:r>
              <a:rPr lang="en-US" dirty="0"/>
              <a:t>The program must pass in sequence from one module to the next until all modules have been processed by the computer </a:t>
            </a:r>
          </a:p>
          <a:p>
            <a:pPr eaLnBrk="1" hangingPunct="1">
              <a:buFontTx/>
              <a:buChar char="•"/>
            </a:pPr>
            <a:r>
              <a:rPr lang="en-US" dirty="0"/>
              <a:t> Review the above example with the students</a:t>
            </a:r>
          </a:p>
          <a:p>
            <a:pPr eaLnBrk="1" hangingPunct="1">
              <a:buFontTx/>
              <a:buChar char="•"/>
            </a:pPr>
            <a:r>
              <a:rPr lang="en-US" dirty="0"/>
              <a:t>It is for a time-and-billing report program </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178782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sz="1200" b="1" dirty="0"/>
              <a:t>Pseudocode</a:t>
            </a:r>
            <a:r>
              <a:rPr lang="en-US" sz="1200" dirty="0"/>
              <a:t> (key term) is an outline (in English) of the logic (route) the program will take. </a:t>
            </a:r>
          </a:p>
          <a:p>
            <a:pPr eaLnBrk="1" hangingPunct="1">
              <a:buFontTx/>
              <a:buNone/>
            </a:pPr>
            <a:r>
              <a:rPr lang="en-US" sz="1200" dirty="0"/>
              <a:t>It is like doing a summary of the program before you write it </a:t>
            </a:r>
          </a:p>
          <a:p>
            <a:endParaRPr lang="en-US" sz="1200"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10</a:t>
            </a:fld>
            <a:endParaRPr lang="en-US"/>
          </a:p>
        </p:txBody>
      </p:sp>
    </p:spTree>
    <p:extLst>
      <p:ext uri="{BB962C8B-B14F-4D97-AF65-F5344CB8AC3E}">
        <p14:creationId xmlns:p14="http://schemas.microsoft.com/office/powerpoint/2010/main" val="378637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9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5525"/>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4052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15586445"/>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15965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图片 5">
            <a:extLst>
              <a:ext uri="{FF2B5EF4-FFF2-40B4-BE49-F238E27FC236}">
                <a16:creationId xmlns:a16="http://schemas.microsoft.com/office/drawing/2014/main" id="{75B992B7-1A11-4A03-BB88-4DFAB260D04F}"/>
              </a:ext>
            </a:extLst>
          </p:cNvPr>
          <p:cNvPicPr>
            <a:picLocks noChangeAspect="1"/>
          </p:cNvPicPr>
          <p:nvPr userDrawn="1"/>
        </p:nvPicPr>
        <p:blipFill>
          <a:blip r:embed="rId8"/>
          <a:stretch>
            <a:fillRect/>
          </a:stretch>
        </p:blipFill>
        <p:spPr>
          <a:xfrm>
            <a:off x="60105" y="0"/>
            <a:ext cx="1413164" cy="1413164"/>
          </a:xfrm>
          <a:prstGeom prst="rect">
            <a:avLst/>
          </a:prstGeom>
        </p:spPr>
      </p:pic>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04" r:id="rId3"/>
    <p:sldLayoutId id="2147483682" r:id="rId4"/>
    <p:sldLayoutId id="2147483683"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Southwest University</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200" kern="1200" baseline="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06" r:id="rId3"/>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43F-374D-4611-9698-9457ACEE6ADB}"/>
              </a:ext>
            </a:extLst>
          </p:cNvPr>
          <p:cNvSpPr>
            <a:spLocks noGrp="1"/>
          </p:cNvSpPr>
          <p:nvPr>
            <p:ph type="ctrTitle"/>
          </p:nvPr>
        </p:nvSpPr>
        <p:spPr>
          <a:xfrm>
            <a:off x="621792" y="2587970"/>
            <a:ext cx="3035808" cy="1394084"/>
          </a:xfrm>
        </p:spPr>
        <p:txBody>
          <a:bodyPr/>
          <a:lstStyle/>
          <a:p>
            <a:r>
              <a:rPr lang="en-US" sz="2400" dirty="0"/>
              <a:t>Chapter 13</a:t>
            </a:r>
            <a:endParaRPr lang="en-US" dirty="0"/>
          </a:p>
        </p:txBody>
      </p:sp>
      <p:sp>
        <p:nvSpPr>
          <p:cNvPr id="3" name="Subtitle 2">
            <a:extLst>
              <a:ext uri="{FF2B5EF4-FFF2-40B4-BE49-F238E27FC236}">
                <a16:creationId xmlns:a16="http://schemas.microsoft.com/office/drawing/2014/main" id="{E32AC69B-AEEF-4356-B125-132EC84D7558}"/>
              </a:ext>
            </a:extLst>
          </p:cNvPr>
          <p:cNvSpPr>
            <a:spLocks noGrp="1"/>
          </p:cNvSpPr>
          <p:nvPr>
            <p:ph type="subTitle" idx="1"/>
          </p:nvPr>
        </p:nvSpPr>
        <p:spPr>
          <a:xfrm>
            <a:off x="621792" y="4049510"/>
            <a:ext cx="3035808" cy="804094"/>
          </a:xfrm>
        </p:spPr>
        <p:txBody>
          <a:bodyPr/>
          <a:lstStyle/>
          <a:p>
            <a:r>
              <a:rPr lang="en-US" dirty="0"/>
              <a:t>Programming and Languages</a:t>
            </a:r>
          </a:p>
        </p:txBody>
      </p:sp>
      <p:sp>
        <p:nvSpPr>
          <p:cNvPr id="4" name="Text Placeholder 3">
            <a:extLst>
              <a:ext uri="{FF2B5EF4-FFF2-40B4-BE49-F238E27FC236}">
                <a16:creationId xmlns:a16="http://schemas.microsoft.com/office/drawing/2014/main" id="{C79C6B62-B79A-4655-AC39-6838A1EF453B}"/>
              </a:ext>
            </a:extLst>
          </p:cNvPr>
          <p:cNvSpPr>
            <a:spLocks noGrp="1"/>
          </p:cNvSpPr>
          <p:nvPr>
            <p:ph type="body" sz="quarter" idx="10"/>
          </p:nvPr>
        </p:nvSpPr>
        <p:spPr>
          <a:xfrm>
            <a:off x="621791" y="5076336"/>
            <a:ext cx="3043303" cy="569626"/>
          </a:xfrm>
        </p:spPr>
        <p:txBody>
          <a:bodyPr/>
          <a:lstStyle/>
          <a:p>
            <a:r>
              <a:rPr lang="en-US" dirty="0"/>
              <a:t>Computing Essentials 2023</a:t>
            </a:r>
          </a:p>
          <a:p>
            <a:r>
              <a:rPr lang="en-US" dirty="0"/>
              <a:t>O’Leary</a:t>
            </a:r>
          </a:p>
        </p:txBody>
      </p:sp>
      <p:pic>
        <p:nvPicPr>
          <p:cNvPr id="13" name="Picture Placeholder 8" descr="artist rendering depicts a silhouette of a person's face covered in a pattern of zero and one numbers fading to a screen with illuminated code">
            <a:extLst>
              <a:ext uri="{FF2B5EF4-FFF2-40B4-BE49-F238E27FC236}">
                <a16:creationId xmlns:a16="http://schemas.microsoft.com/office/drawing/2014/main" id="{16FCF277-2206-4E9A-85F7-4826FC256097}"/>
              </a:ext>
            </a:extLst>
          </p:cNvPr>
          <p:cNvPicPr>
            <a:picLocks noChangeAspect="1"/>
          </p:cNvPicPr>
          <p:nvPr/>
        </p:nvPicPr>
        <p:blipFill>
          <a:blip r:embed="rId3">
            <a:extLst>
              <a:ext uri="{28A0092B-C50C-407E-A947-70E740481C1C}">
                <a14:useLocalDpi xmlns:a14="http://schemas.microsoft.com/office/drawing/2010/main" val="0"/>
              </a:ext>
            </a:extLst>
          </a:blip>
          <a:srcRect l="17802" r="17802"/>
          <a:stretch>
            <a:fillRect/>
          </a:stretch>
        </p:blipFill>
        <p:spPr>
          <a:xfrm>
            <a:off x="4630846" y="1397291"/>
            <a:ext cx="4229100" cy="4976453"/>
          </a:xfrm>
          <a:prstGeom prst="rect">
            <a:avLst/>
          </a:prstGeom>
        </p:spPr>
      </p:pic>
      <p:sp>
        <p:nvSpPr>
          <p:cNvPr id="7" name="内容占位符 6">
            <a:extLst>
              <a:ext uri="{FF2B5EF4-FFF2-40B4-BE49-F238E27FC236}">
                <a16:creationId xmlns:a16="http://schemas.microsoft.com/office/drawing/2014/main" id="{14A8842F-3014-4B39-BB9C-4F5E150FBCC4}"/>
              </a:ext>
            </a:extLst>
          </p:cNvPr>
          <p:cNvSpPr>
            <a:spLocks noGrp="1"/>
          </p:cNvSpPr>
          <p:nvPr>
            <p:ph sz="quarter" idx="12"/>
          </p:nvPr>
        </p:nvSpPr>
        <p:spPr/>
        <p:txBody>
          <a:bodyPr/>
          <a:lstStyle/>
          <a:p>
            <a:endParaRPr lang="zh-CN" altLang="en-US"/>
          </a:p>
        </p:txBody>
      </p:sp>
    </p:spTree>
    <p:extLst>
      <p:ext uri="{BB962C8B-B14F-4D97-AF65-F5344CB8AC3E}">
        <p14:creationId xmlns:p14="http://schemas.microsoft.com/office/powerpoint/2010/main" val="33886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Pseudocode</a:t>
            </a:r>
          </a:p>
        </p:txBody>
      </p:sp>
      <p:sp>
        <p:nvSpPr>
          <p:cNvPr id="3" name="Content Placeholder 2"/>
          <p:cNvSpPr>
            <a:spLocks noGrp="1"/>
          </p:cNvSpPr>
          <p:nvPr>
            <p:ph sz="quarter" idx="11"/>
          </p:nvPr>
        </p:nvSpPr>
        <p:spPr>
          <a:xfrm>
            <a:off x="342900" y="1276709"/>
            <a:ext cx="8458200" cy="1039771"/>
          </a:xfrm>
        </p:spPr>
        <p:txBody>
          <a:bodyPr/>
          <a:lstStyle/>
          <a:p>
            <a:r>
              <a:rPr lang="en-US" dirty="0"/>
              <a:t>An outline of the logic of the program you will write.</a:t>
            </a:r>
          </a:p>
          <a:p>
            <a:r>
              <a:rPr lang="en-US" dirty="0"/>
              <a:t>Summary of the program before it is written</a:t>
            </a:r>
          </a:p>
        </p:txBody>
      </p:sp>
      <p:pic>
        <p:nvPicPr>
          <p:cNvPr id="7" name="Picture 6" descr="A summary."/>
          <p:cNvPicPr>
            <a:picLocks noChangeAspect="1"/>
          </p:cNvPicPr>
          <p:nvPr/>
        </p:nvPicPr>
        <p:blipFill>
          <a:blip r:embed="rId3"/>
          <a:stretch>
            <a:fillRect/>
          </a:stretch>
        </p:blipFill>
        <p:spPr>
          <a:xfrm>
            <a:off x="1371322" y="2599484"/>
            <a:ext cx="6401355" cy="3365284"/>
          </a:xfrm>
          <a:prstGeom prst="rect">
            <a:avLst/>
          </a:prstGeom>
        </p:spPr>
      </p:pic>
      <p:sp>
        <p:nvSpPr>
          <p:cNvPr id="8"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Figures 13-7</a:t>
            </a:r>
          </a:p>
        </p:txBody>
      </p:sp>
      <p:sp>
        <p:nvSpPr>
          <p:cNvPr id="6" name="Slide Number Placeholder 5"/>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411119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Flowcharts</a:t>
            </a:r>
          </a:p>
        </p:txBody>
      </p:sp>
      <p:sp>
        <p:nvSpPr>
          <p:cNvPr id="3" name="Content Placeholder 2"/>
          <p:cNvSpPr>
            <a:spLocks noGrp="1"/>
          </p:cNvSpPr>
          <p:nvPr>
            <p:ph sz="quarter" idx="11"/>
          </p:nvPr>
        </p:nvSpPr>
        <p:spPr>
          <a:xfrm>
            <a:off x="342900" y="1276709"/>
            <a:ext cx="3304540" cy="1994811"/>
          </a:xfrm>
        </p:spPr>
        <p:txBody>
          <a:bodyPr/>
          <a:lstStyle/>
          <a:p>
            <a:r>
              <a:rPr lang="en-US" dirty="0"/>
              <a:t>Graphically present the detailed sequence of steps needed to solve a programming problem</a:t>
            </a:r>
          </a:p>
        </p:txBody>
      </p:sp>
      <p:pic>
        <p:nvPicPr>
          <p:cNvPr id="7" name="Picture 6" descr="A legend defines flowchart symbols as representing either a process, input/output, decision, connector, or terminal."/>
          <p:cNvPicPr>
            <a:picLocks noChangeAspect="1"/>
          </p:cNvPicPr>
          <p:nvPr/>
        </p:nvPicPr>
        <p:blipFill>
          <a:blip r:embed="rId3"/>
          <a:stretch>
            <a:fillRect/>
          </a:stretch>
        </p:blipFill>
        <p:spPr>
          <a:xfrm>
            <a:off x="494625" y="3962330"/>
            <a:ext cx="3846909" cy="1615580"/>
          </a:xfrm>
          <a:prstGeom prst="rect">
            <a:avLst/>
          </a:prstGeom>
        </p:spPr>
      </p:pic>
      <p:pic>
        <p:nvPicPr>
          <p:cNvPr id="8" name="Picture 7" descr="A flowchart using previously defined symbols."/>
          <p:cNvPicPr>
            <a:picLocks noChangeAspect="1"/>
          </p:cNvPicPr>
          <p:nvPr/>
        </p:nvPicPr>
        <p:blipFill>
          <a:blip r:embed="rId4"/>
          <a:stretch>
            <a:fillRect/>
          </a:stretch>
        </p:blipFill>
        <p:spPr>
          <a:xfrm>
            <a:off x="4835200" y="1164360"/>
            <a:ext cx="3552044" cy="4933963"/>
          </a:xfrm>
          <a:prstGeom prst="rect">
            <a:avLst/>
          </a:prstGeom>
        </p:spPr>
      </p:pic>
      <p:sp>
        <p:nvSpPr>
          <p:cNvPr id="9"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pPr algn="ctr"/>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Figures 13-8 and13-9</a:t>
            </a:r>
          </a:p>
        </p:txBody>
      </p:sp>
      <p:sp>
        <p:nvSpPr>
          <p:cNvPr id="6" name="Slide Number Placeholder 5"/>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35698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Structures</a:t>
            </a:r>
          </a:p>
        </p:txBody>
      </p:sp>
      <p:sp>
        <p:nvSpPr>
          <p:cNvPr id="3" name="Content Placeholder 2"/>
          <p:cNvSpPr>
            <a:spLocks noGrp="1"/>
          </p:cNvSpPr>
          <p:nvPr>
            <p:ph sz="quarter" idx="11"/>
          </p:nvPr>
        </p:nvSpPr>
        <p:spPr>
          <a:xfrm>
            <a:off x="342900" y="1276710"/>
            <a:ext cx="3792220" cy="2004970"/>
          </a:xfrm>
        </p:spPr>
        <p:txBody>
          <a:bodyPr>
            <a:normAutofit/>
          </a:bodyPr>
          <a:lstStyle/>
          <a:p>
            <a:r>
              <a:rPr lang="en-US" sz="1800" dirty="0"/>
              <a:t>Enables you to write structured programs, which take much of the guesswork out of programming</a:t>
            </a:r>
          </a:p>
          <a:p>
            <a:r>
              <a:rPr lang="en-US" sz="1800" dirty="0"/>
              <a:t>Sequential structure.</a:t>
            </a:r>
          </a:p>
          <a:p>
            <a:pPr lvl="1"/>
            <a:r>
              <a:rPr lang="en-US" sz="1800" dirty="0"/>
              <a:t>One program statement follows another.</a:t>
            </a:r>
          </a:p>
        </p:txBody>
      </p:sp>
      <p:sp>
        <p:nvSpPr>
          <p:cNvPr id="4" name="Content Placeholder 3"/>
          <p:cNvSpPr>
            <a:spLocks noGrp="1"/>
          </p:cNvSpPr>
          <p:nvPr>
            <p:ph sz="quarter" idx="14"/>
          </p:nvPr>
        </p:nvSpPr>
        <p:spPr>
          <a:xfrm>
            <a:off x="342900" y="3403600"/>
            <a:ext cx="3792220" cy="802640"/>
          </a:xfrm>
        </p:spPr>
        <p:txBody>
          <a:bodyPr>
            <a:normAutofit/>
          </a:bodyPr>
          <a:lstStyle/>
          <a:p>
            <a:r>
              <a:rPr lang="en-US" sz="1800" dirty="0"/>
              <a:t>Selection structure.</a:t>
            </a:r>
          </a:p>
          <a:p>
            <a:pPr lvl="1"/>
            <a:r>
              <a:rPr lang="en-US" sz="1800" dirty="0"/>
              <a:t>A decision must be made.</a:t>
            </a:r>
          </a:p>
        </p:txBody>
      </p:sp>
      <p:sp>
        <p:nvSpPr>
          <p:cNvPr id="5" name="Content Placeholder 4"/>
          <p:cNvSpPr>
            <a:spLocks noGrp="1"/>
          </p:cNvSpPr>
          <p:nvPr>
            <p:ph sz="quarter" idx="15"/>
          </p:nvPr>
        </p:nvSpPr>
        <p:spPr>
          <a:xfrm>
            <a:off x="342900" y="4328160"/>
            <a:ext cx="3792220" cy="1653634"/>
          </a:xfrm>
        </p:spPr>
        <p:txBody>
          <a:bodyPr>
            <a:normAutofit/>
          </a:bodyPr>
          <a:lstStyle/>
          <a:p>
            <a:r>
              <a:rPr lang="en-US" sz="1800" dirty="0"/>
              <a:t>Repetition structure or Loop Structure.</a:t>
            </a:r>
          </a:p>
          <a:p>
            <a:pPr lvl="1"/>
            <a:r>
              <a:rPr lang="en-US" sz="1800" dirty="0"/>
              <a:t>Describes a process that may be repeated as long as certain condition remains true.</a:t>
            </a:r>
          </a:p>
        </p:txBody>
      </p:sp>
      <p:sp>
        <p:nvSpPr>
          <p:cNvPr id="6" name="Content Placeholder 5"/>
          <p:cNvSpPr>
            <a:spLocks noGrp="1"/>
          </p:cNvSpPr>
          <p:nvPr>
            <p:ph sz="quarter" idx="16"/>
          </p:nvPr>
        </p:nvSpPr>
        <p:spPr>
          <a:xfrm>
            <a:off x="4338320" y="1276710"/>
            <a:ext cx="1330960" cy="369210"/>
          </a:xfrm>
        </p:spPr>
        <p:txBody>
          <a:bodyPr>
            <a:normAutofit/>
          </a:bodyPr>
          <a:lstStyle/>
          <a:p>
            <a:r>
              <a:rPr lang="en-US" sz="1800" b="1" i="1" dirty="0"/>
              <a:t>Sequence</a:t>
            </a:r>
          </a:p>
        </p:txBody>
      </p:sp>
      <p:pic>
        <p:nvPicPr>
          <p:cNvPr id="12" name="Picture 11" descr="A flowchart segment of Sequential structure shows 2 statements."/>
          <p:cNvPicPr>
            <a:picLocks noChangeAspect="1"/>
          </p:cNvPicPr>
          <p:nvPr/>
        </p:nvPicPr>
        <p:blipFill>
          <a:blip r:embed="rId3"/>
          <a:stretch>
            <a:fillRect/>
          </a:stretch>
        </p:blipFill>
        <p:spPr>
          <a:xfrm>
            <a:off x="4430726" y="1747423"/>
            <a:ext cx="1146147" cy="2249619"/>
          </a:xfrm>
          <a:prstGeom prst="rect">
            <a:avLst/>
          </a:prstGeom>
        </p:spPr>
      </p:pic>
      <p:sp>
        <p:nvSpPr>
          <p:cNvPr id="7" name="Content Placeholder 6"/>
          <p:cNvSpPr>
            <a:spLocks noGrp="1"/>
          </p:cNvSpPr>
          <p:nvPr>
            <p:ph sz="quarter" idx="17"/>
          </p:nvPr>
        </p:nvSpPr>
        <p:spPr>
          <a:xfrm>
            <a:off x="7305040" y="1276710"/>
            <a:ext cx="1249680" cy="369210"/>
          </a:xfrm>
        </p:spPr>
        <p:txBody>
          <a:bodyPr>
            <a:normAutofit/>
          </a:bodyPr>
          <a:lstStyle/>
          <a:p>
            <a:r>
              <a:rPr lang="en-US" sz="1800" dirty="0"/>
              <a:t>Repetition</a:t>
            </a:r>
          </a:p>
        </p:txBody>
      </p:sp>
      <p:pic>
        <p:nvPicPr>
          <p:cNvPr id="13" name="Picture 12" descr="A flowchart segment of repetition"/>
          <p:cNvPicPr>
            <a:picLocks noChangeAspect="1"/>
          </p:cNvPicPr>
          <p:nvPr/>
        </p:nvPicPr>
        <p:blipFill>
          <a:blip r:embed="rId4"/>
          <a:stretch>
            <a:fillRect/>
          </a:stretch>
        </p:blipFill>
        <p:spPr>
          <a:xfrm>
            <a:off x="7305040" y="1747423"/>
            <a:ext cx="1548518" cy="2237426"/>
          </a:xfrm>
          <a:prstGeom prst="rect">
            <a:avLst/>
          </a:prstGeom>
        </p:spPr>
      </p:pic>
      <p:sp>
        <p:nvSpPr>
          <p:cNvPr id="8" name="Content Placeholder 7"/>
          <p:cNvSpPr>
            <a:spLocks noGrp="1"/>
          </p:cNvSpPr>
          <p:nvPr>
            <p:ph sz="quarter" idx="18"/>
          </p:nvPr>
        </p:nvSpPr>
        <p:spPr>
          <a:xfrm>
            <a:off x="5901993" y="3835381"/>
            <a:ext cx="1220167" cy="357575"/>
          </a:xfrm>
        </p:spPr>
        <p:txBody>
          <a:bodyPr>
            <a:normAutofit lnSpcReduction="10000"/>
          </a:bodyPr>
          <a:lstStyle/>
          <a:p>
            <a:r>
              <a:rPr lang="en-US" sz="1800" b="1" i="1" dirty="0"/>
              <a:t>Selection</a:t>
            </a:r>
          </a:p>
        </p:txBody>
      </p:sp>
      <p:pic>
        <p:nvPicPr>
          <p:cNvPr id="14" name="Picture 13" descr="A flowchart segment of selection."/>
          <p:cNvPicPr>
            <a:picLocks noChangeAspect="1"/>
          </p:cNvPicPr>
          <p:nvPr/>
        </p:nvPicPr>
        <p:blipFill>
          <a:blip r:embed="rId5"/>
          <a:stretch>
            <a:fillRect/>
          </a:stretch>
        </p:blipFill>
        <p:spPr>
          <a:xfrm>
            <a:off x="5207419" y="4206240"/>
            <a:ext cx="2609314" cy="2213040"/>
          </a:xfrm>
          <a:prstGeom prst="rect">
            <a:avLst/>
          </a:prstGeom>
        </p:spPr>
      </p:pic>
      <p:sp>
        <p:nvSpPr>
          <p:cNvPr id="15" name="Text Placeholder 7"/>
          <p:cNvSpPr>
            <a:spLocks noGrp="1"/>
          </p:cNvSpPr>
          <p:nvPr>
            <p:ph type="body" sz="quarter" idx="14"/>
          </p:nvPr>
        </p:nvSpPr>
        <p:spPr>
          <a:xfrm>
            <a:off x="2928045" y="6331527"/>
            <a:ext cx="3287910" cy="260843"/>
          </a:xfrm>
        </p:spPr>
        <p:txBody>
          <a:bodyPr>
            <a:normAutofit lnSpcReduction="10000"/>
          </a:bodyPr>
          <a:lstStyle/>
          <a:p>
            <a:pPr algn="ctr"/>
            <a:r>
              <a:rPr lang="en-GB" sz="1200" u="sng" dirty="0">
                <a:hlinkClick r:id="" action="ppaction://noaction"/>
              </a:rPr>
              <a:t>Access the text alternative for slide images.</a:t>
            </a:r>
            <a:endParaRPr lang="en-GB" sz="1200" u="sng" dirty="0"/>
          </a:p>
        </p:txBody>
      </p:sp>
      <p:sp>
        <p:nvSpPr>
          <p:cNvPr id="10" name="Text Placeholder 9"/>
          <p:cNvSpPr>
            <a:spLocks noGrp="1"/>
          </p:cNvSpPr>
          <p:nvPr>
            <p:ph type="body" sz="quarter" idx="13"/>
          </p:nvPr>
        </p:nvSpPr>
        <p:spPr/>
        <p:txBody>
          <a:bodyPr/>
          <a:lstStyle/>
          <a:p>
            <a:r>
              <a:rPr lang="en-US" dirty="0"/>
              <a:t>Figures 13-10, 13-11, 13-12</a:t>
            </a:r>
          </a:p>
        </p:txBody>
      </p:sp>
      <p:sp>
        <p:nvSpPr>
          <p:cNvPr id="11" name="Slide Number Placeholder 10"/>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156267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Code</a:t>
            </a:r>
          </a:p>
        </p:txBody>
      </p:sp>
      <p:sp>
        <p:nvSpPr>
          <p:cNvPr id="3" name="Content Placeholder 2"/>
          <p:cNvSpPr>
            <a:spLocks noGrp="1"/>
          </p:cNvSpPr>
          <p:nvPr>
            <p:ph sz="quarter" idx="11"/>
          </p:nvPr>
        </p:nvSpPr>
        <p:spPr>
          <a:xfrm>
            <a:off x="342900" y="1276709"/>
            <a:ext cx="3721100" cy="5205371"/>
          </a:xfrm>
        </p:spPr>
        <p:txBody>
          <a:bodyPr>
            <a:normAutofit/>
          </a:bodyPr>
          <a:lstStyle/>
          <a:p>
            <a:r>
              <a:rPr lang="en-US" sz="1800" dirty="0"/>
              <a:t>Writing the program is called coding</a:t>
            </a:r>
          </a:p>
          <a:p>
            <a:r>
              <a:rPr lang="en-US" sz="1800" dirty="0"/>
              <a:t>Characteristics of a good program:</a:t>
            </a:r>
          </a:p>
          <a:p>
            <a:pPr lvl="1"/>
            <a:r>
              <a:rPr lang="en-US" sz="1800" dirty="0"/>
              <a:t>Reliable.</a:t>
            </a:r>
          </a:p>
          <a:p>
            <a:pPr lvl="1"/>
            <a:r>
              <a:rPr lang="en-US" sz="1800" dirty="0"/>
              <a:t>Produces the correct output.</a:t>
            </a:r>
          </a:p>
          <a:p>
            <a:pPr lvl="1"/>
            <a:r>
              <a:rPr lang="en-US" sz="1800" dirty="0"/>
              <a:t>Catches common input errors.</a:t>
            </a:r>
          </a:p>
          <a:p>
            <a:pPr lvl="1"/>
            <a:r>
              <a:rPr lang="en-US" sz="1800" dirty="0"/>
              <a:t>Well-documented and understandable.</a:t>
            </a:r>
          </a:p>
          <a:p>
            <a:pPr lvl="1"/>
            <a:r>
              <a:rPr lang="en-US" sz="1800" dirty="0"/>
              <a:t>Structured programs – one of the best ways to code effective programs.</a:t>
            </a:r>
          </a:p>
          <a:p>
            <a:pPr lvl="2"/>
            <a:r>
              <a:rPr lang="en-US" sz="1600" dirty="0"/>
              <a:t>Using logic structure.</a:t>
            </a:r>
          </a:p>
        </p:txBody>
      </p:sp>
      <p:pic>
        <p:nvPicPr>
          <p:cNvPr id="8" name="Picture 7" descr="A summary graphic of Step 3 Program Code. Logic, language and code leading to test."/>
          <p:cNvPicPr>
            <a:picLocks noChangeAspect="1"/>
          </p:cNvPicPr>
          <p:nvPr/>
        </p:nvPicPr>
        <p:blipFill>
          <a:blip r:embed="rId3"/>
          <a:stretch>
            <a:fillRect/>
          </a:stretch>
        </p:blipFill>
        <p:spPr>
          <a:xfrm>
            <a:off x="4251366" y="1605117"/>
            <a:ext cx="4572396" cy="3749365"/>
          </a:xfrm>
          <a:prstGeom prst="rect">
            <a:avLst/>
          </a:prstGeom>
        </p:spPr>
      </p:pic>
      <p:sp>
        <p:nvSpPr>
          <p:cNvPr id="5" name="Text Placeholder 4"/>
          <p:cNvSpPr>
            <a:spLocks noGrp="1"/>
          </p:cNvSpPr>
          <p:nvPr>
            <p:ph type="body" sz="quarter" idx="13"/>
          </p:nvPr>
        </p:nvSpPr>
        <p:spPr/>
        <p:txBody>
          <a:bodyPr/>
          <a:lstStyle/>
          <a:p>
            <a:r>
              <a:rPr lang="en-US" dirty="0"/>
              <a:t>Figure 13-13</a:t>
            </a:r>
          </a:p>
        </p:txBody>
      </p:sp>
      <p:sp>
        <p:nvSpPr>
          <p:cNvPr id="6" name="Slide Number Placeholder 5"/>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202129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Content Placeholder 2"/>
          <p:cNvSpPr>
            <a:spLocks noGrp="1"/>
          </p:cNvSpPr>
          <p:nvPr>
            <p:ph sz="quarter" idx="11"/>
          </p:nvPr>
        </p:nvSpPr>
        <p:spPr>
          <a:xfrm>
            <a:off x="342900" y="1276709"/>
            <a:ext cx="3741420" cy="4971691"/>
          </a:xfrm>
        </p:spPr>
        <p:txBody>
          <a:bodyPr/>
          <a:lstStyle/>
          <a:p>
            <a:r>
              <a:rPr lang="en-US" dirty="0"/>
              <a:t>Write the program</a:t>
            </a:r>
          </a:p>
          <a:p>
            <a:pPr lvl="1"/>
            <a:r>
              <a:rPr lang="en-US" dirty="0"/>
              <a:t>A programming language uses a collection of symbols, words, and phrases that instruct a computer to perform specific operations.</a:t>
            </a:r>
          </a:p>
        </p:txBody>
      </p:sp>
      <p:pic>
        <p:nvPicPr>
          <p:cNvPr id="7" name="Picture 6" descr="An example of a C plus plus code segment"/>
          <p:cNvPicPr>
            <a:picLocks noChangeAspect="1"/>
          </p:cNvPicPr>
          <p:nvPr/>
        </p:nvPicPr>
        <p:blipFill>
          <a:blip r:embed="rId3"/>
          <a:stretch>
            <a:fillRect/>
          </a:stretch>
        </p:blipFill>
        <p:spPr>
          <a:xfrm>
            <a:off x="4307959" y="1491228"/>
            <a:ext cx="4493141" cy="3621338"/>
          </a:xfrm>
          <a:prstGeom prst="rect">
            <a:avLst/>
          </a:prstGeom>
        </p:spPr>
      </p:pic>
      <p:sp>
        <p:nvSpPr>
          <p:cNvPr id="5" name="Text Placeholder 4"/>
          <p:cNvSpPr>
            <a:spLocks noGrp="1"/>
          </p:cNvSpPr>
          <p:nvPr>
            <p:ph type="body" sz="quarter" idx="13"/>
          </p:nvPr>
        </p:nvSpPr>
        <p:spPr/>
        <p:txBody>
          <a:bodyPr/>
          <a:lstStyle/>
          <a:p>
            <a:r>
              <a:rPr lang="en-US" dirty="0"/>
              <a:t>Figure 13-14</a:t>
            </a:r>
          </a:p>
        </p:txBody>
      </p:sp>
      <p:sp>
        <p:nvSpPr>
          <p:cNvPr id="6" name="Slide Number Placeholder 5"/>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170697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graphicFrame>
        <p:nvGraphicFramePr>
          <p:cNvPr id="3" name="Table 3">
            <a:extLst>
              <a:ext uri="{FF2B5EF4-FFF2-40B4-BE49-F238E27FC236}">
                <a16:creationId xmlns:a16="http://schemas.microsoft.com/office/drawing/2014/main" id="{D8140B17-5449-4B26-A6C9-C30DBE6B47EA}"/>
              </a:ext>
            </a:extLst>
          </p:cNvPr>
          <p:cNvGraphicFramePr>
            <a:graphicFrameLocks noGrp="1"/>
          </p:cNvGraphicFramePr>
          <p:nvPr>
            <p:extLst>
              <p:ext uri="{D42A27DB-BD31-4B8C-83A1-F6EECF244321}">
                <p14:modId xmlns:p14="http://schemas.microsoft.com/office/powerpoint/2010/main" val="440996113"/>
              </p:ext>
            </p:extLst>
          </p:nvPr>
        </p:nvGraphicFramePr>
        <p:xfrm>
          <a:off x="342900" y="1397000"/>
          <a:ext cx="8458200" cy="4206240"/>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392541878"/>
                    </a:ext>
                  </a:extLst>
                </a:gridCol>
                <a:gridCol w="7073900">
                  <a:extLst>
                    <a:ext uri="{9D8B030D-6E8A-4147-A177-3AD203B41FA5}">
                      <a16:colId xmlns:a16="http://schemas.microsoft.com/office/drawing/2014/main" val="2560771899"/>
                    </a:ext>
                  </a:extLst>
                </a:gridCol>
              </a:tblGrid>
              <a:tr h="298968">
                <a:tc>
                  <a:txBody>
                    <a:bodyPr/>
                    <a:lstStyle/>
                    <a:p>
                      <a:r>
                        <a:rPr lang="en-US" dirty="0"/>
                        <a:t>Language</a:t>
                      </a:r>
                    </a:p>
                  </a:txBody>
                  <a:tcPr/>
                </a:tc>
                <a:tc>
                  <a:txBody>
                    <a:bodyPr/>
                    <a:lstStyle/>
                    <a:p>
                      <a:r>
                        <a:rPr lang="en-US" dirty="0"/>
                        <a:t>Description</a:t>
                      </a:r>
                    </a:p>
                  </a:txBody>
                  <a:tcPr/>
                </a:tc>
                <a:extLst>
                  <a:ext uri="{0D108BD9-81ED-4DB2-BD59-A6C34878D82A}">
                    <a16:rowId xmlns:a16="http://schemas.microsoft.com/office/drawing/2014/main" val="3739178325"/>
                  </a:ext>
                </a:extLst>
              </a:tr>
              <a:tr h="516027">
                <a:tc>
                  <a:txBody>
                    <a:bodyPr/>
                    <a:lstStyle/>
                    <a:p>
                      <a:r>
                        <a:rPr lang="en-US" dirty="0"/>
                        <a:t>C++</a:t>
                      </a:r>
                    </a:p>
                  </a:txBody>
                  <a:tcPr/>
                </a:tc>
                <a:tc>
                  <a:txBody>
                    <a:bodyPr/>
                    <a:lstStyle/>
                    <a:p>
                      <a:r>
                        <a:rPr lang="en-US" dirty="0"/>
                        <a:t>Extends C to use objects or program modules that can be reused and interchanged between programs.</a:t>
                      </a:r>
                    </a:p>
                  </a:txBody>
                  <a:tcPr/>
                </a:tc>
                <a:extLst>
                  <a:ext uri="{0D108BD9-81ED-4DB2-BD59-A6C34878D82A}">
                    <a16:rowId xmlns:a16="http://schemas.microsoft.com/office/drawing/2014/main" val="2348616857"/>
                  </a:ext>
                </a:extLst>
              </a:tr>
              <a:tr h="516027">
                <a:tc>
                  <a:txBody>
                    <a:bodyPr/>
                    <a:lstStyle/>
                    <a:p>
                      <a:r>
                        <a:rPr lang="en-US" dirty="0"/>
                        <a:t>C#</a:t>
                      </a:r>
                    </a:p>
                  </a:txBody>
                  <a:tcPr/>
                </a:tc>
                <a:tc>
                  <a:txBody>
                    <a:bodyPr/>
                    <a:lstStyle/>
                    <a:p>
                      <a:r>
                        <a:rPr lang="en-US" dirty="0"/>
                        <a:t>A programming language designed by Microsoft to extend C++ for developing applications in the Windows environment.</a:t>
                      </a:r>
                    </a:p>
                  </a:txBody>
                  <a:tcPr/>
                </a:tc>
                <a:extLst>
                  <a:ext uri="{0D108BD9-81ED-4DB2-BD59-A6C34878D82A}">
                    <a16:rowId xmlns:a16="http://schemas.microsoft.com/office/drawing/2014/main" val="1315689468"/>
                  </a:ext>
                </a:extLst>
              </a:tr>
              <a:tr h="516027">
                <a:tc>
                  <a:txBody>
                    <a:bodyPr/>
                    <a:lstStyle/>
                    <a:p>
                      <a:r>
                        <a:rPr lang="en-US" dirty="0"/>
                        <a:t>Java</a:t>
                      </a:r>
                    </a:p>
                  </a:txBody>
                  <a:tcPr/>
                </a:tc>
                <a:tc>
                  <a:txBody>
                    <a:bodyPr/>
                    <a:lstStyle/>
                    <a:p>
                      <a:r>
                        <a:rPr lang="en-US" dirty="0"/>
                        <a:t>Primarily used for Internet applications; similar to C++; runs with a variety of operating systems.</a:t>
                      </a:r>
                    </a:p>
                  </a:txBody>
                  <a:tcPr/>
                </a:tc>
                <a:extLst>
                  <a:ext uri="{0D108BD9-81ED-4DB2-BD59-A6C34878D82A}">
                    <a16:rowId xmlns:a16="http://schemas.microsoft.com/office/drawing/2014/main" val="643968090"/>
                  </a:ext>
                </a:extLst>
              </a:tr>
              <a:tr h="516027">
                <a:tc>
                  <a:txBody>
                    <a:bodyPr/>
                    <a:lstStyle/>
                    <a:p>
                      <a:r>
                        <a:rPr lang="en-US" dirty="0"/>
                        <a:t>JavaScript</a:t>
                      </a:r>
                    </a:p>
                  </a:txBody>
                  <a:tcPr/>
                </a:tc>
                <a:tc>
                  <a:txBody>
                    <a:bodyPr/>
                    <a:lstStyle/>
                    <a:p>
                      <a:r>
                        <a:rPr lang="en-US" dirty="0"/>
                        <a:t>Embedded into web pages to provide dynamic and interactive content.</a:t>
                      </a:r>
                    </a:p>
                  </a:txBody>
                  <a:tcPr/>
                </a:tc>
                <a:extLst>
                  <a:ext uri="{0D108BD9-81ED-4DB2-BD59-A6C34878D82A}">
                    <a16:rowId xmlns:a16="http://schemas.microsoft.com/office/drawing/2014/main" val="187960681"/>
                  </a:ext>
                </a:extLst>
              </a:tr>
              <a:tr h="516027">
                <a:tc>
                  <a:txBody>
                    <a:bodyPr/>
                    <a:lstStyle/>
                    <a:p>
                      <a:r>
                        <a:rPr lang="en-US" dirty="0"/>
                        <a:t>Python</a:t>
                      </a:r>
                    </a:p>
                  </a:txBody>
                  <a:tcPr/>
                </a:tc>
                <a:tc>
                  <a:txBody>
                    <a:bodyPr/>
                    <a:lstStyle/>
                    <a:p>
                      <a:r>
                        <a:rPr lang="en-US" dirty="0"/>
                        <a:t>General-purpose programming language that is simple and easy to learn. Frequently used in introductory programming courses.</a:t>
                      </a:r>
                    </a:p>
                  </a:txBody>
                  <a:tcPr/>
                </a:tc>
                <a:extLst>
                  <a:ext uri="{0D108BD9-81ED-4DB2-BD59-A6C34878D82A}">
                    <a16:rowId xmlns:a16="http://schemas.microsoft.com/office/drawing/2014/main" val="1931053124"/>
                  </a:ext>
                </a:extLst>
              </a:tr>
              <a:tr h="516027">
                <a:tc>
                  <a:txBody>
                    <a:bodyPr/>
                    <a:lstStyle/>
                    <a:p>
                      <a:r>
                        <a:rPr lang="en-US" dirty="0"/>
                        <a:t>Swift</a:t>
                      </a:r>
                    </a:p>
                  </a:txBody>
                  <a:tcPr/>
                </a:tc>
                <a:tc>
                  <a:txBody>
                    <a:bodyPr/>
                    <a:lstStyle/>
                    <a:p>
                      <a:r>
                        <a:rPr lang="en-US" dirty="0"/>
                        <a:t>Uses graphical user interface and special code for touch screen interfaces to create apps for Apple iOS devices.</a:t>
                      </a:r>
                    </a:p>
                  </a:txBody>
                  <a:tcPr/>
                </a:tc>
                <a:extLst>
                  <a:ext uri="{0D108BD9-81ED-4DB2-BD59-A6C34878D82A}">
                    <a16:rowId xmlns:a16="http://schemas.microsoft.com/office/drawing/2014/main" val="404051720"/>
                  </a:ext>
                </a:extLst>
              </a:tr>
            </a:tbl>
          </a:graphicData>
        </a:graphic>
      </p:graphicFrame>
      <p:sp>
        <p:nvSpPr>
          <p:cNvPr id="5" name="Text Placeholder 4"/>
          <p:cNvSpPr>
            <a:spLocks noGrp="1"/>
          </p:cNvSpPr>
          <p:nvPr>
            <p:ph type="body" sz="quarter" idx="13"/>
          </p:nvPr>
        </p:nvSpPr>
        <p:spPr/>
        <p:txBody>
          <a:bodyPr/>
          <a:lstStyle/>
          <a:p>
            <a:r>
              <a:rPr lang="en-US" dirty="0"/>
              <a:t>Figure 13-15</a:t>
            </a:r>
          </a:p>
        </p:txBody>
      </p:sp>
      <p:sp>
        <p:nvSpPr>
          <p:cNvPr id="6" name="Slide Number Placeholder 5"/>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394760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Test</a:t>
            </a:r>
          </a:p>
        </p:txBody>
      </p:sp>
      <p:sp>
        <p:nvSpPr>
          <p:cNvPr id="3" name="Content Placeholder 2"/>
          <p:cNvSpPr>
            <a:spLocks noGrp="1"/>
          </p:cNvSpPr>
          <p:nvPr>
            <p:ph sz="quarter" idx="11"/>
          </p:nvPr>
        </p:nvSpPr>
        <p:spPr>
          <a:xfrm>
            <a:off x="342900" y="1276709"/>
            <a:ext cx="3792220" cy="4971691"/>
          </a:xfrm>
        </p:spPr>
        <p:txBody>
          <a:bodyPr>
            <a:normAutofit/>
          </a:bodyPr>
          <a:lstStyle/>
          <a:p>
            <a:r>
              <a:rPr lang="en-US" sz="1800" dirty="0"/>
              <a:t>Debugging</a:t>
            </a:r>
          </a:p>
          <a:p>
            <a:r>
              <a:rPr lang="en-US" sz="1800" dirty="0"/>
              <a:t>The process of testing and then eliminating errors such as:</a:t>
            </a:r>
          </a:p>
          <a:p>
            <a:pPr lvl="1"/>
            <a:r>
              <a:rPr lang="en-US" sz="1800" dirty="0"/>
              <a:t>Syntax errors are a violation of the rules of programming language.</a:t>
            </a:r>
          </a:p>
          <a:p>
            <a:pPr lvl="1"/>
            <a:r>
              <a:rPr lang="en-US" sz="1800" dirty="0"/>
              <a:t>Logic errors occur when the programmer uses incorrect calculation or leaves out a programming procedure.</a:t>
            </a:r>
          </a:p>
          <a:p>
            <a:pPr lvl="1"/>
            <a:r>
              <a:rPr lang="en-US" sz="1800" dirty="0"/>
              <a:t>Testing process involves one or more of several methods.</a:t>
            </a:r>
          </a:p>
        </p:txBody>
      </p:sp>
      <p:pic>
        <p:nvPicPr>
          <p:cNvPr id="7" name="Picture 6" descr="A summary graphic of Step 4 Program Test."/>
          <p:cNvPicPr>
            <a:picLocks noChangeAspect="1"/>
          </p:cNvPicPr>
          <p:nvPr/>
        </p:nvPicPr>
        <p:blipFill>
          <a:blip r:embed="rId3"/>
          <a:stretch>
            <a:fillRect/>
          </a:stretch>
        </p:blipFill>
        <p:spPr>
          <a:xfrm>
            <a:off x="4533958" y="1405048"/>
            <a:ext cx="4180724" cy="2252015"/>
          </a:xfrm>
          <a:prstGeom prst="rect">
            <a:avLst/>
          </a:prstGeom>
        </p:spPr>
      </p:pic>
      <p:pic>
        <p:nvPicPr>
          <p:cNvPr id="8" name="Picture 7" descr="A screenshot of a program code. A label shows the syntax error."/>
          <p:cNvPicPr>
            <a:picLocks noChangeAspect="1"/>
          </p:cNvPicPr>
          <p:nvPr/>
        </p:nvPicPr>
        <p:blipFill>
          <a:blip r:embed="rId4"/>
          <a:stretch>
            <a:fillRect/>
          </a:stretch>
        </p:blipFill>
        <p:spPr>
          <a:xfrm>
            <a:off x="4605812" y="3936305"/>
            <a:ext cx="3840692" cy="2212996"/>
          </a:xfrm>
          <a:prstGeom prst="rect">
            <a:avLst/>
          </a:prstGeom>
        </p:spPr>
      </p:pic>
      <p:sp>
        <p:nvSpPr>
          <p:cNvPr id="9"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pPr algn="ctr"/>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 13-16 and Microsoft Figure 13-17</a:t>
            </a:r>
          </a:p>
        </p:txBody>
      </p:sp>
      <p:sp>
        <p:nvSpPr>
          <p:cNvPr id="6" name="Slide Number Placeholder 5"/>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164217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Testing Processes</a:t>
            </a:r>
          </a:p>
        </p:txBody>
      </p:sp>
      <p:sp>
        <p:nvSpPr>
          <p:cNvPr id="3" name="Content Placeholder 2"/>
          <p:cNvSpPr>
            <a:spLocks noGrp="1"/>
          </p:cNvSpPr>
          <p:nvPr>
            <p:ph sz="quarter" idx="11"/>
          </p:nvPr>
        </p:nvSpPr>
        <p:spPr>
          <a:xfrm>
            <a:off x="342900" y="1276710"/>
            <a:ext cx="8458200" cy="856890"/>
          </a:xfrm>
        </p:spPr>
        <p:txBody>
          <a:bodyPr>
            <a:normAutofit/>
          </a:bodyPr>
          <a:lstStyle/>
          <a:p>
            <a:r>
              <a:rPr lang="en-US" sz="2000" dirty="0"/>
              <a:t>Desk checking or Code review</a:t>
            </a:r>
          </a:p>
          <a:p>
            <a:pPr lvl="1"/>
            <a:r>
              <a:rPr lang="en-US" sz="2000" dirty="0"/>
              <a:t>Printout of program reviewed line by line.</a:t>
            </a:r>
          </a:p>
        </p:txBody>
      </p:sp>
      <p:sp>
        <p:nvSpPr>
          <p:cNvPr id="4" name="Content Placeholder 3"/>
          <p:cNvSpPr>
            <a:spLocks noGrp="1"/>
          </p:cNvSpPr>
          <p:nvPr>
            <p:ph sz="quarter" idx="14"/>
          </p:nvPr>
        </p:nvSpPr>
        <p:spPr>
          <a:xfrm>
            <a:off x="342900" y="2235200"/>
            <a:ext cx="8458200" cy="883920"/>
          </a:xfrm>
        </p:spPr>
        <p:txBody>
          <a:bodyPr>
            <a:normAutofit/>
          </a:bodyPr>
          <a:lstStyle/>
          <a:p>
            <a:r>
              <a:rPr lang="en-US" sz="2000" dirty="0"/>
              <a:t>Manual testing with sample data</a:t>
            </a:r>
          </a:p>
          <a:p>
            <a:pPr lvl="1"/>
            <a:r>
              <a:rPr lang="en-US" sz="2000" dirty="0"/>
              <a:t>Correct and incorrect data manually entered, results evaluated.</a:t>
            </a:r>
          </a:p>
        </p:txBody>
      </p:sp>
      <p:sp>
        <p:nvSpPr>
          <p:cNvPr id="5" name="Content Placeholder 4"/>
          <p:cNvSpPr>
            <a:spLocks noGrp="1"/>
          </p:cNvSpPr>
          <p:nvPr>
            <p:ph sz="quarter" idx="15"/>
          </p:nvPr>
        </p:nvSpPr>
        <p:spPr>
          <a:xfrm>
            <a:off x="342900" y="3220720"/>
            <a:ext cx="8458200" cy="1137920"/>
          </a:xfrm>
        </p:spPr>
        <p:txBody>
          <a:bodyPr>
            <a:noAutofit/>
          </a:bodyPr>
          <a:lstStyle/>
          <a:p>
            <a:r>
              <a:rPr lang="en-US" sz="2000" dirty="0"/>
              <a:t>Attempt at translation</a:t>
            </a:r>
          </a:p>
          <a:p>
            <a:pPr lvl="1"/>
            <a:r>
              <a:rPr lang="en-US" sz="2000" dirty="0"/>
              <a:t>Written program goes through translator program on the computer, must be syntax error free.</a:t>
            </a:r>
          </a:p>
        </p:txBody>
      </p:sp>
      <p:sp>
        <p:nvSpPr>
          <p:cNvPr id="6" name="Content Placeholder 5"/>
          <p:cNvSpPr>
            <a:spLocks noGrp="1"/>
          </p:cNvSpPr>
          <p:nvPr>
            <p:ph sz="quarter" idx="16"/>
          </p:nvPr>
        </p:nvSpPr>
        <p:spPr>
          <a:xfrm>
            <a:off x="342900" y="4460240"/>
            <a:ext cx="8458200" cy="924560"/>
          </a:xfrm>
        </p:spPr>
        <p:txBody>
          <a:bodyPr>
            <a:normAutofit/>
          </a:bodyPr>
          <a:lstStyle/>
          <a:p>
            <a:r>
              <a:rPr lang="en-US" sz="2000" dirty="0"/>
              <a:t>Testing sample data on the computer</a:t>
            </a:r>
          </a:p>
          <a:p>
            <a:pPr lvl="1"/>
            <a:r>
              <a:rPr lang="en-US" sz="2000" dirty="0"/>
              <a:t>Tests for logic errors.</a:t>
            </a:r>
          </a:p>
        </p:txBody>
      </p:sp>
      <p:sp>
        <p:nvSpPr>
          <p:cNvPr id="7" name="Content Placeholder 6"/>
          <p:cNvSpPr>
            <a:spLocks noGrp="1"/>
          </p:cNvSpPr>
          <p:nvPr>
            <p:ph sz="quarter" idx="17"/>
          </p:nvPr>
        </p:nvSpPr>
        <p:spPr>
          <a:xfrm>
            <a:off x="342900" y="5486400"/>
            <a:ext cx="8458200" cy="1066800"/>
          </a:xfrm>
        </p:spPr>
        <p:txBody>
          <a:bodyPr>
            <a:normAutofit/>
          </a:bodyPr>
          <a:lstStyle/>
          <a:p>
            <a:r>
              <a:rPr lang="en-US" sz="2000" dirty="0"/>
              <a:t>Beta testing</a:t>
            </a:r>
          </a:p>
          <a:p>
            <a:pPr lvl="1"/>
            <a:r>
              <a:rPr lang="en-US" sz="2000" dirty="0"/>
              <a:t>Testing by a select group of potential users; users provide feedback.</a:t>
            </a:r>
          </a:p>
        </p:txBody>
      </p:sp>
      <p:sp>
        <p:nvSpPr>
          <p:cNvPr id="11" name="Slide Number Placeholder 10"/>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386008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Documentation</a:t>
            </a:r>
          </a:p>
        </p:txBody>
      </p:sp>
      <p:sp>
        <p:nvSpPr>
          <p:cNvPr id="3" name="Content Placeholder 2"/>
          <p:cNvSpPr>
            <a:spLocks noGrp="1"/>
          </p:cNvSpPr>
          <p:nvPr>
            <p:ph sz="quarter" idx="11"/>
          </p:nvPr>
        </p:nvSpPr>
        <p:spPr>
          <a:xfrm>
            <a:off x="342900" y="1276709"/>
            <a:ext cx="3680460" cy="1283611"/>
          </a:xfrm>
        </p:spPr>
        <p:txBody>
          <a:bodyPr>
            <a:normAutofit/>
          </a:bodyPr>
          <a:lstStyle/>
          <a:p>
            <a:r>
              <a:rPr lang="en-US" sz="1600" dirty="0"/>
              <a:t>Written descriptions and procedures about a program and how to use it</a:t>
            </a:r>
          </a:p>
          <a:p>
            <a:pPr lvl="1"/>
            <a:r>
              <a:rPr lang="en-US" sz="1600" dirty="0"/>
              <a:t>Carried on throughout the programing steps.</a:t>
            </a:r>
          </a:p>
        </p:txBody>
      </p:sp>
      <p:sp>
        <p:nvSpPr>
          <p:cNvPr id="4" name="Content Placeholder 3"/>
          <p:cNvSpPr>
            <a:spLocks noGrp="1"/>
          </p:cNvSpPr>
          <p:nvPr>
            <p:ph sz="quarter" idx="14"/>
          </p:nvPr>
        </p:nvSpPr>
        <p:spPr>
          <a:xfrm>
            <a:off x="342900" y="2672080"/>
            <a:ext cx="3680460" cy="3769359"/>
          </a:xfrm>
        </p:spPr>
        <p:txBody>
          <a:bodyPr>
            <a:normAutofit/>
          </a:bodyPr>
          <a:lstStyle/>
          <a:p>
            <a:r>
              <a:rPr lang="en-US" sz="1600" dirty="0"/>
              <a:t>Important for people who will use and/or support the program</a:t>
            </a:r>
          </a:p>
          <a:p>
            <a:r>
              <a:rPr lang="en-US" sz="1600" dirty="0"/>
              <a:t>Users need to know how to use the software.</a:t>
            </a:r>
          </a:p>
          <a:p>
            <a:r>
              <a:rPr lang="en-US" sz="1600" dirty="0"/>
              <a:t>Operators need to know what to do about any error messages.</a:t>
            </a:r>
          </a:p>
          <a:p>
            <a:r>
              <a:rPr lang="en-US" sz="1600" dirty="0"/>
              <a:t>Programmers may even remember all the details.</a:t>
            </a:r>
          </a:p>
          <a:p>
            <a:pPr lvl="1"/>
            <a:r>
              <a:rPr lang="en-US" sz="1600" dirty="0"/>
              <a:t>Those taking over the program will need to know details.</a:t>
            </a:r>
          </a:p>
        </p:txBody>
      </p:sp>
      <p:pic>
        <p:nvPicPr>
          <p:cNvPr id="8" name="Picture 7" descr="A summary graphic of Step 5 Program Documentation. Review, finalize, distribute leading to maintenance."/>
          <p:cNvPicPr>
            <a:picLocks noChangeAspect="1"/>
          </p:cNvPicPr>
          <p:nvPr/>
        </p:nvPicPr>
        <p:blipFill>
          <a:blip r:embed="rId3"/>
          <a:stretch>
            <a:fillRect/>
          </a:stretch>
        </p:blipFill>
        <p:spPr>
          <a:xfrm>
            <a:off x="4308256" y="1692094"/>
            <a:ext cx="4572396" cy="3487214"/>
          </a:xfrm>
          <a:prstGeom prst="rect">
            <a:avLst/>
          </a:prstGeom>
        </p:spPr>
      </p:pic>
      <p:sp>
        <p:nvSpPr>
          <p:cNvPr id="6" name="Text Placeholder 5"/>
          <p:cNvSpPr>
            <a:spLocks noGrp="1"/>
          </p:cNvSpPr>
          <p:nvPr>
            <p:ph type="body" sz="quarter" idx="13"/>
          </p:nvPr>
        </p:nvSpPr>
        <p:spPr/>
        <p:txBody>
          <a:bodyPr/>
          <a:lstStyle/>
          <a:p>
            <a:r>
              <a:rPr lang="en-US" dirty="0"/>
              <a:t>Figure 13-19</a:t>
            </a:r>
          </a:p>
        </p:txBody>
      </p:sp>
      <p:sp>
        <p:nvSpPr>
          <p:cNvPr id="7" name="Slide Number Placeholder 6"/>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333948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Maintenance</a:t>
            </a:r>
          </a:p>
        </p:txBody>
      </p:sp>
      <p:sp>
        <p:nvSpPr>
          <p:cNvPr id="3" name="Content Placeholder 2"/>
          <p:cNvSpPr>
            <a:spLocks noGrp="1"/>
          </p:cNvSpPr>
          <p:nvPr>
            <p:ph sz="quarter" idx="11"/>
          </p:nvPr>
        </p:nvSpPr>
        <p:spPr>
          <a:xfrm>
            <a:off x="342900" y="1276710"/>
            <a:ext cx="3843020" cy="2065930"/>
          </a:xfrm>
        </p:spPr>
        <p:txBody>
          <a:bodyPr>
            <a:normAutofit/>
          </a:bodyPr>
          <a:lstStyle/>
          <a:p>
            <a:r>
              <a:rPr lang="en-US" sz="1600" dirty="0"/>
              <a:t>75% of total lifetime cost for an application is for maintenance.</a:t>
            </a:r>
          </a:p>
          <a:p>
            <a:r>
              <a:rPr lang="en-US" sz="1600" dirty="0"/>
              <a:t>Ensures program is:</a:t>
            </a:r>
          </a:p>
          <a:p>
            <a:pPr lvl="1"/>
            <a:r>
              <a:rPr lang="en-US" sz="1600" dirty="0"/>
              <a:t>Error-free.</a:t>
            </a:r>
          </a:p>
          <a:p>
            <a:pPr lvl="1"/>
            <a:r>
              <a:rPr lang="en-US" sz="1600" dirty="0"/>
              <a:t>Effective.</a:t>
            </a:r>
          </a:p>
          <a:p>
            <a:pPr lvl="1"/>
            <a:r>
              <a:rPr lang="en-US" sz="1600" dirty="0"/>
              <a:t>Efficient.</a:t>
            </a:r>
          </a:p>
        </p:txBody>
      </p:sp>
      <p:sp>
        <p:nvSpPr>
          <p:cNvPr id="4" name="Content Placeholder 3"/>
          <p:cNvSpPr>
            <a:spLocks noGrp="1"/>
          </p:cNvSpPr>
          <p:nvPr>
            <p:ph sz="quarter" idx="14"/>
          </p:nvPr>
        </p:nvSpPr>
        <p:spPr>
          <a:xfrm>
            <a:off x="342900" y="3371275"/>
            <a:ext cx="3843020" cy="1940560"/>
          </a:xfrm>
        </p:spPr>
        <p:txBody>
          <a:bodyPr>
            <a:normAutofit/>
          </a:bodyPr>
          <a:lstStyle/>
          <a:p>
            <a:r>
              <a:rPr lang="en-US" sz="1600" dirty="0"/>
              <a:t>Two activity categories.</a:t>
            </a:r>
          </a:p>
          <a:p>
            <a:pPr marL="342900" indent="-342900">
              <a:buClr>
                <a:schemeClr val="tx1"/>
              </a:buClr>
              <a:buFont typeface="+mj-lt"/>
              <a:buAutoNum type="arabicPeriod"/>
            </a:pPr>
            <a:r>
              <a:rPr lang="en-US" sz="1600" dirty="0"/>
              <a:t>Operations.</a:t>
            </a:r>
          </a:p>
          <a:p>
            <a:pPr lvl="1"/>
            <a:r>
              <a:rPr lang="en-US" sz="1600" dirty="0"/>
              <a:t>Patches – programming modification or corrections.</a:t>
            </a:r>
          </a:p>
          <a:p>
            <a:pPr lvl="1"/>
            <a:r>
              <a:rPr lang="en-US" sz="1600" dirty="0"/>
              <a:t>Software updates – significant patches.</a:t>
            </a:r>
          </a:p>
        </p:txBody>
      </p:sp>
      <p:pic>
        <p:nvPicPr>
          <p:cNvPr id="12" name="Picture 11" descr="A summary graphic of Step 6 Program Maintenance. Errors, ease of use, standardization and changing needs leading to specification."/>
          <p:cNvPicPr>
            <a:picLocks noChangeAspect="1"/>
          </p:cNvPicPr>
          <p:nvPr/>
        </p:nvPicPr>
        <p:blipFill>
          <a:blip r:embed="rId3"/>
          <a:stretch>
            <a:fillRect/>
          </a:stretch>
        </p:blipFill>
        <p:spPr>
          <a:xfrm>
            <a:off x="4358442" y="1276710"/>
            <a:ext cx="4572396" cy="3627434"/>
          </a:xfrm>
          <a:prstGeom prst="rect">
            <a:avLst/>
          </a:prstGeom>
        </p:spPr>
      </p:pic>
      <p:sp>
        <p:nvSpPr>
          <p:cNvPr id="5" name="Content Placeholder 4"/>
          <p:cNvSpPr>
            <a:spLocks noGrp="1"/>
          </p:cNvSpPr>
          <p:nvPr>
            <p:ph sz="quarter" idx="15"/>
          </p:nvPr>
        </p:nvSpPr>
        <p:spPr>
          <a:xfrm>
            <a:off x="342900" y="5323845"/>
            <a:ext cx="8458200" cy="1016000"/>
          </a:xfrm>
        </p:spPr>
        <p:txBody>
          <a:bodyPr>
            <a:noAutofit/>
          </a:bodyPr>
          <a:lstStyle/>
          <a:p>
            <a:pPr marL="342900" indent="-342900">
              <a:buClr>
                <a:schemeClr val="tx1"/>
              </a:buClr>
              <a:buFont typeface="+mj-lt"/>
              <a:buAutoNum type="arabicPeriod" startAt="2"/>
            </a:pPr>
            <a:r>
              <a:rPr lang="en-US" sz="1600" dirty="0"/>
              <a:t>Changing needs.</a:t>
            </a:r>
          </a:p>
          <a:p>
            <a:pPr lvl="1"/>
            <a:r>
              <a:rPr lang="en-US" sz="1600" dirty="0"/>
              <a:t>Agile development – starts with getting the core functionality working then expands through to customer satisfaction.</a:t>
            </a:r>
          </a:p>
        </p:txBody>
      </p:sp>
      <p:sp>
        <p:nvSpPr>
          <p:cNvPr id="10" name="Text Placeholder 9"/>
          <p:cNvSpPr>
            <a:spLocks noGrp="1"/>
          </p:cNvSpPr>
          <p:nvPr>
            <p:ph type="body" sz="quarter" idx="13"/>
          </p:nvPr>
        </p:nvSpPr>
        <p:spPr/>
        <p:txBody>
          <a:bodyPr/>
          <a:lstStyle/>
          <a:p>
            <a:r>
              <a:rPr lang="en-US" dirty="0"/>
              <a:t>Figure 13-20</a:t>
            </a:r>
          </a:p>
        </p:txBody>
      </p:sp>
      <p:sp>
        <p:nvSpPr>
          <p:cNvPr id="11" name="Slide Number Placeholder 10"/>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384900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sz="quarter" idx="11"/>
          </p:nvPr>
        </p:nvSpPr>
        <p:spPr/>
        <p:txBody>
          <a:bodyPr/>
          <a:lstStyle/>
          <a:p>
            <a:pPr marL="402336" indent="-402336">
              <a:buFont typeface="+mj-lt"/>
              <a:buAutoNum type="arabicPeriod"/>
            </a:pPr>
            <a:r>
              <a:rPr lang="en-US" dirty="0"/>
              <a:t>Define programming and describe the six steps of programming.</a:t>
            </a:r>
          </a:p>
          <a:p>
            <a:pPr marL="402336" indent="-402336">
              <a:buFont typeface="+mj-lt"/>
              <a:buAutoNum type="arabicPeriod"/>
            </a:pPr>
            <a:r>
              <a:rPr lang="en-US" dirty="0"/>
              <a:t>Compare design tools including top-down design, pseudocode, flowcharts, and logic structures.</a:t>
            </a:r>
          </a:p>
          <a:p>
            <a:pPr marL="402336" indent="-402336">
              <a:buFont typeface="+mj-lt"/>
              <a:buAutoNum type="arabicPeriod"/>
            </a:pPr>
            <a:r>
              <a:rPr lang="en-US" dirty="0"/>
              <a:t>Describe program testing and the tools for finding and removing errors.</a:t>
            </a:r>
          </a:p>
          <a:p>
            <a:pPr marL="402336" indent="-402336">
              <a:buFont typeface="+mj-lt"/>
              <a:buAutoNum type="arabicPeriod"/>
            </a:pPr>
            <a:r>
              <a:rPr lang="en-US" dirty="0"/>
              <a:t>Describe C</a:t>
            </a:r>
            <a:r>
              <a:rPr lang="en-US" sz="100" dirty="0"/>
              <a:t> </a:t>
            </a:r>
            <a:r>
              <a:rPr lang="en-US" dirty="0"/>
              <a:t>A</a:t>
            </a:r>
            <a:r>
              <a:rPr lang="en-US" sz="100" dirty="0"/>
              <a:t> </a:t>
            </a:r>
            <a:r>
              <a:rPr lang="en-US" dirty="0"/>
              <a:t>S</a:t>
            </a:r>
            <a:r>
              <a:rPr lang="en-US" sz="100" dirty="0"/>
              <a:t> </a:t>
            </a:r>
            <a:r>
              <a:rPr lang="en-US" dirty="0"/>
              <a:t>E tools and object-oriented software development.</a:t>
            </a:r>
          </a:p>
          <a:p>
            <a:pPr marL="402336" indent="-402336">
              <a:buFont typeface="+mj-lt"/>
              <a:buAutoNum type="arabicPeriod"/>
            </a:pPr>
            <a:r>
              <a:rPr lang="en-US" dirty="0"/>
              <a:t>Explain the five generations of programming languages.</a:t>
            </a:r>
          </a:p>
        </p:txBody>
      </p:sp>
      <p:sp>
        <p:nvSpPr>
          <p:cNvPr id="6" name="Slide Number Placeholder 5"/>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3181264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Case Tools and Object-Oriented Programming</a:t>
            </a:r>
          </a:p>
        </p:txBody>
      </p:sp>
      <p:sp>
        <p:nvSpPr>
          <p:cNvPr id="3" name="Content Placeholder 2"/>
          <p:cNvSpPr>
            <a:spLocks noGrp="1"/>
          </p:cNvSpPr>
          <p:nvPr>
            <p:ph sz="quarter" idx="11"/>
          </p:nvPr>
        </p:nvSpPr>
        <p:spPr>
          <a:xfrm>
            <a:off x="342900" y="1276709"/>
            <a:ext cx="8458200" cy="1009291"/>
          </a:xfrm>
        </p:spPr>
        <p:txBody>
          <a:bodyPr/>
          <a:lstStyle/>
          <a:p>
            <a:r>
              <a:rPr lang="en-US" dirty="0"/>
              <a:t>Computer-aided software engineering (C</a:t>
            </a:r>
            <a:r>
              <a:rPr lang="en-US" sz="100" dirty="0"/>
              <a:t> </a:t>
            </a:r>
            <a:r>
              <a:rPr lang="en-US" dirty="0"/>
              <a:t>A</a:t>
            </a:r>
            <a:r>
              <a:rPr lang="en-US" sz="100" dirty="0"/>
              <a:t> </a:t>
            </a:r>
            <a:r>
              <a:rPr lang="en-US" dirty="0"/>
              <a:t>S</a:t>
            </a:r>
            <a:r>
              <a:rPr lang="en-US" sz="100" dirty="0"/>
              <a:t> </a:t>
            </a:r>
            <a:r>
              <a:rPr lang="en-US" dirty="0"/>
              <a:t>E)</a:t>
            </a:r>
          </a:p>
          <a:p>
            <a:pPr lvl="1"/>
            <a:r>
              <a:rPr lang="en-US" dirty="0"/>
              <a:t>Automates portions of the development process.</a:t>
            </a:r>
          </a:p>
        </p:txBody>
      </p:sp>
      <p:sp>
        <p:nvSpPr>
          <p:cNvPr id="4" name="Content Placeholder 3"/>
          <p:cNvSpPr>
            <a:spLocks noGrp="1"/>
          </p:cNvSpPr>
          <p:nvPr>
            <p:ph sz="quarter" idx="14"/>
          </p:nvPr>
        </p:nvSpPr>
        <p:spPr>
          <a:xfrm>
            <a:off x="342900" y="2404534"/>
            <a:ext cx="8458200" cy="3860800"/>
          </a:xfrm>
        </p:spPr>
        <p:txBody>
          <a:bodyPr/>
          <a:lstStyle/>
          <a:p>
            <a:r>
              <a:rPr lang="en-US" dirty="0"/>
              <a:t>Object-oriented software – O</a:t>
            </a:r>
            <a:r>
              <a:rPr lang="en-US" sz="100" dirty="0"/>
              <a:t> </a:t>
            </a:r>
            <a:r>
              <a:rPr lang="en-US" dirty="0" err="1"/>
              <a:t>O</a:t>
            </a:r>
            <a:r>
              <a:rPr lang="en-US" sz="100" dirty="0"/>
              <a:t> </a:t>
            </a:r>
            <a:r>
              <a:rPr lang="en-US" dirty="0"/>
              <a:t>P</a:t>
            </a:r>
          </a:p>
          <a:p>
            <a:pPr lvl="1"/>
            <a:r>
              <a:rPr lang="en-US" dirty="0"/>
              <a:t>Focuses less on procedures, more on relationships with previously defined procedure.</a:t>
            </a:r>
          </a:p>
          <a:p>
            <a:pPr lvl="1"/>
            <a:r>
              <a:rPr lang="en-US" dirty="0"/>
              <a:t>Objects contain both the data and the processing operations needed to perform a task.</a:t>
            </a:r>
          </a:p>
        </p:txBody>
      </p:sp>
      <p:sp>
        <p:nvSpPr>
          <p:cNvPr id="7" name="Slide Number Placeholder 6"/>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9000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Generations of Programming Languages</a:t>
            </a:r>
          </a:p>
        </p:txBody>
      </p:sp>
      <p:sp>
        <p:nvSpPr>
          <p:cNvPr id="3" name="Content Placeholder 2"/>
          <p:cNvSpPr>
            <a:spLocks noGrp="1"/>
          </p:cNvSpPr>
          <p:nvPr>
            <p:ph sz="quarter" idx="11"/>
          </p:nvPr>
        </p:nvSpPr>
        <p:spPr>
          <a:xfrm>
            <a:off x="342900" y="1276709"/>
            <a:ext cx="8458200" cy="1375051"/>
          </a:xfrm>
        </p:spPr>
        <p:txBody>
          <a:bodyPr/>
          <a:lstStyle/>
          <a:p>
            <a:r>
              <a:rPr lang="en-US" dirty="0"/>
              <a:t>Levels or Generations</a:t>
            </a:r>
          </a:p>
          <a:p>
            <a:pPr lvl="1"/>
            <a:r>
              <a:rPr lang="en-US" dirty="0"/>
              <a:t>Coding from machine languages to human or natural languages.</a:t>
            </a:r>
          </a:p>
        </p:txBody>
      </p:sp>
      <p:sp>
        <p:nvSpPr>
          <p:cNvPr id="4" name="Content Placeholder 3"/>
          <p:cNvSpPr>
            <a:spLocks noGrp="1"/>
          </p:cNvSpPr>
          <p:nvPr>
            <p:ph sz="quarter" idx="14"/>
          </p:nvPr>
        </p:nvSpPr>
        <p:spPr>
          <a:xfrm>
            <a:off x="342900" y="2753360"/>
            <a:ext cx="8458200" cy="3495040"/>
          </a:xfrm>
        </p:spPr>
        <p:txBody>
          <a:bodyPr/>
          <a:lstStyle/>
          <a:p>
            <a:r>
              <a:rPr lang="en-US" dirty="0"/>
              <a:t>There are five distinct generations</a:t>
            </a:r>
          </a:p>
          <a:p>
            <a:pPr lvl="1"/>
            <a:r>
              <a:rPr lang="en-US" dirty="0"/>
              <a:t>Lower level is closer to machine language.</a:t>
            </a:r>
          </a:p>
          <a:p>
            <a:pPr lvl="1"/>
            <a:r>
              <a:rPr lang="en-US" dirty="0"/>
              <a:t>Higher level is closer to human-like language.</a:t>
            </a:r>
          </a:p>
        </p:txBody>
      </p:sp>
      <p:sp>
        <p:nvSpPr>
          <p:cNvPr id="7" name="Slide Number Placeholder 6"/>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3086969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Generations</a:t>
            </a:r>
          </a:p>
        </p:txBody>
      </p:sp>
      <p:sp>
        <p:nvSpPr>
          <p:cNvPr id="3" name="Content Placeholder 2"/>
          <p:cNvSpPr>
            <a:spLocks noGrp="1"/>
          </p:cNvSpPr>
          <p:nvPr>
            <p:ph sz="quarter" idx="11"/>
          </p:nvPr>
        </p:nvSpPr>
        <p:spPr>
          <a:xfrm>
            <a:off x="342900" y="1276710"/>
            <a:ext cx="8458200" cy="714650"/>
          </a:xfrm>
        </p:spPr>
        <p:txBody>
          <a:bodyPr>
            <a:normAutofit/>
          </a:bodyPr>
          <a:lstStyle/>
          <a:p>
            <a:r>
              <a:rPr lang="en-US" sz="1600" dirty="0"/>
              <a:t>1st Gen: Machine languages</a:t>
            </a:r>
          </a:p>
          <a:p>
            <a:pPr lvl="1"/>
            <a:r>
              <a:rPr lang="en-US" sz="1600" dirty="0"/>
              <a:t>Data represented in 1s and 0s.</a:t>
            </a:r>
          </a:p>
        </p:txBody>
      </p:sp>
      <p:sp>
        <p:nvSpPr>
          <p:cNvPr id="4" name="Content Placeholder 3"/>
          <p:cNvSpPr>
            <a:spLocks noGrp="1"/>
          </p:cNvSpPr>
          <p:nvPr>
            <p:ph sz="quarter" idx="14"/>
          </p:nvPr>
        </p:nvSpPr>
        <p:spPr>
          <a:xfrm>
            <a:off x="342900" y="2133600"/>
            <a:ext cx="8458200" cy="1005840"/>
          </a:xfrm>
        </p:spPr>
        <p:txBody>
          <a:bodyPr>
            <a:normAutofit/>
          </a:bodyPr>
          <a:lstStyle/>
          <a:p>
            <a:r>
              <a:rPr lang="en-US" sz="1600" dirty="0"/>
              <a:t>2nd Gen: Assembly languages</a:t>
            </a:r>
          </a:p>
          <a:p>
            <a:pPr lvl="1"/>
            <a:r>
              <a:rPr lang="en-US" sz="1600" dirty="0"/>
              <a:t>Uses abbreviations or mnemonics that are automatically converted to the appropriate sequence of 1s and 0s.</a:t>
            </a:r>
          </a:p>
        </p:txBody>
      </p:sp>
      <p:sp>
        <p:nvSpPr>
          <p:cNvPr id="5" name="Content Placeholder 4"/>
          <p:cNvSpPr>
            <a:spLocks noGrp="1"/>
          </p:cNvSpPr>
          <p:nvPr>
            <p:ph sz="quarter" idx="15"/>
          </p:nvPr>
        </p:nvSpPr>
        <p:spPr>
          <a:xfrm>
            <a:off x="342900" y="3281680"/>
            <a:ext cx="8458200" cy="995680"/>
          </a:xfrm>
        </p:spPr>
        <p:txBody>
          <a:bodyPr>
            <a:normAutofit/>
          </a:bodyPr>
          <a:lstStyle/>
          <a:p>
            <a:r>
              <a:rPr lang="en-US" sz="1600" dirty="0"/>
              <a:t>3rd Gen: High level procedural languages (3GLs)</a:t>
            </a:r>
          </a:p>
          <a:p>
            <a:pPr lvl="1"/>
            <a:r>
              <a:rPr lang="en-US" sz="1600" dirty="0"/>
              <a:t>Designed to express the logic – the procedures – that can solve general problems. Translated into machine language with a compiler or an interpreter.</a:t>
            </a:r>
          </a:p>
        </p:txBody>
      </p:sp>
      <p:sp>
        <p:nvSpPr>
          <p:cNvPr id="6" name="Content Placeholder 5"/>
          <p:cNvSpPr>
            <a:spLocks noGrp="1"/>
          </p:cNvSpPr>
          <p:nvPr>
            <p:ph sz="quarter" idx="16"/>
          </p:nvPr>
        </p:nvSpPr>
        <p:spPr>
          <a:xfrm>
            <a:off x="342900" y="4419600"/>
            <a:ext cx="8458200" cy="741680"/>
          </a:xfrm>
        </p:spPr>
        <p:txBody>
          <a:bodyPr>
            <a:normAutofit/>
          </a:bodyPr>
          <a:lstStyle/>
          <a:p>
            <a:r>
              <a:rPr lang="en-US" sz="1600" dirty="0"/>
              <a:t>4th Gen: Task-oriented languages  (4GLs)</a:t>
            </a:r>
          </a:p>
          <a:p>
            <a:pPr lvl="1"/>
            <a:r>
              <a:rPr lang="en-US" sz="1600" dirty="0"/>
              <a:t>Designed to solve specific problems.</a:t>
            </a:r>
          </a:p>
        </p:txBody>
      </p:sp>
      <p:sp>
        <p:nvSpPr>
          <p:cNvPr id="7" name="Content Placeholder 6"/>
          <p:cNvSpPr>
            <a:spLocks noGrp="1"/>
          </p:cNvSpPr>
          <p:nvPr>
            <p:ph sz="quarter" idx="17"/>
          </p:nvPr>
        </p:nvSpPr>
        <p:spPr>
          <a:xfrm>
            <a:off x="342900" y="5303520"/>
            <a:ext cx="8458200" cy="1209040"/>
          </a:xfrm>
        </p:spPr>
        <p:txBody>
          <a:bodyPr>
            <a:noAutofit/>
          </a:bodyPr>
          <a:lstStyle/>
          <a:p>
            <a:r>
              <a:rPr lang="en-US" sz="1600" dirty="0"/>
              <a:t>5th Gen: Problem and Constraint languages (5GL)</a:t>
            </a:r>
          </a:p>
          <a:p>
            <a:pPr lvl="1"/>
            <a:r>
              <a:rPr lang="en-US" sz="1600" dirty="0"/>
              <a:t>Computer languages that incorporate the concepts of artificial intelligence to allow a person to provide a system with a problem and some constraints and then request a solution.</a:t>
            </a:r>
          </a:p>
        </p:txBody>
      </p:sp>
      <p:sp>
        <p:nvSpPr>
          <p:cNvPr id="11" name="Slide Number Placeholder 10"/>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332217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 Samples</a:t>
            </a:r>
          </a:p>
        </p:txBody>
      </p:sp>
      <p:sp>
        <p:nvSpPr>
          <p:cNvPr id="3" name="Content Placeholder 2"/>
          <p:cNvSpPr>
            <a:spLocks noGrp="1"/>
          </p:cNvSpPr>
          <p:nvPr>
            <p:ph sz="quarter" idx="11"/>
          </p:nvPr>
        </p:nvSpPr>
        <p:spPr>
          <a:xfrm>
            <a:off x="342900" y="1276709"/>
            <a:ext cx="8458200" cy="877211"/>
          </a:xfrm>
        </p:spPr>
        <p:txBody>
          <a:bodyPr/>
          <a:lstStyle/>
          <a:p>
            <a:r>
              <a:rPr lang="en-US" dirty="0"/>
              <a:t>Listed below are samples of each generation programming language in order from the 1st through the 5</a:t>
            </a:r>
            <a:r>
              <a:rPr lang="en-US" baseline="30000" dirty="0"/>
              <a:t>th</a:t>
            </a:r>
            <a:endParaRPr lang="en-US" dirty="0"/>
          </a:p>
        </p:txBody>
      </p:sp>
      <p:graphicFrame>
        <p:nvGraphicFramePr>
          <p:cNvPr id="4" name="Table 4">
            <a:extLst>
              <a:ext uri="{FF2B5EF4-FFF2-40B4-BE49-F238E27FC236}">
                <a16:creationId xmlns:a16="http://schemas.microsoft.com/office/drawing/2014/main" id="{6895B05E-D35F-4870-8A78-F9F2C3A16EFA}"/>
              </a:ext>
            </a:extLst>
          </p:cNvPr>
          <p:cNvGraphicFramePr>
            <a:graphicFrameLocks noGrp="1"/>
          </p:cNvGraphicFramePr>
          <p:nvPr>
            <p:extLst>
              <p:ext uri="{D42A27DB-BD31-4B8C-83A1-F6EECF244321}">
                <p14:modId xmlns:p14="http://schemas.microsoft.com/office/powerpoint/2010/main" val="3826783243"/>
              </p:ext>
            </p:extLst>
          </p:nvPr>
        </p:nvGraphicFramePr>
        <p:xfrm>
          <a:off x="609600" y="2641441"/>
          <a:ext cx="8016812" cy="3017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372025481"/>
                    </a:ext>
                  </a:extLst>
                </a:gridCol>
                <a:gridCol w="5680012">
                  <a:extLst>
                    <a:ext uri="{9D8B030D-6E8A-4147-A177-3AD203B41FA5}">
                      <a16:colId xmlns:a16="http://schemas.microsoft.com/office/drawing/2014/main" val="442426288"/>
                    </a:ext>
                  </a:extLst>
                </a:gridCol>
              </a:tblGrid>
              <a:tr h="192583">
                <a:tc>
                  <a:txBody>
                    <a:bodyPr/>
                    <a:lstStyle/>
                    <a:p>
                      <a:r>
                        <a:rPr lang="en-US" dirty="0"/>
                        <a:t>Generation</a:t>
                      </a:r>
                    </a:p>
                  </a:txBody>
                  <a:tcPr/>
                </a:tc>
                <a:tc>
                  <a:txBody>
                    <a:bodyPr/>
                    <a:lstStyle/>
                    <a:p>
                      <a:r>
                        <a:rPr lang="en-US" dirty="0"/>
                        <a:t>Sample Statement</a:t>
                      </a:r>
                    </a:p>
                  </a:txBody>
                  <a:tcPr/>
                </a:tc>
                <a:extLst>
                  <a:ext uri="{0D108BD9-81ED-4DB2-BD59-A6C34878D82A}">
                    <a16:rowId xmlns:a16="http://schemas.microsoft.com/office/drawing/2014/main" val="3184952302"/>
                  </a:ext>
                </a:extLst>
              </a:tr>
              <a:tr h="332403">
                <a:tc>
                  <a:txBody>
                    <a:bodyPr/>
                    <a:lstStyle/>
                    <a:p>
                      <a:r>
                        <a:rPr lang="en-US" dirty="0"/>
                        <a:t>First: Machine</a:t>
                      </a:r>
                    </a:p>
                  </a:txBody>
                  <a:tcPr/>
                </a:tc>
                <a:tc>
                  <a:txBody>
                    <a:bodyPr/>
                    <a:lstStyle/>
                    <a:p>
                      <a:r>
                        <a:rPr lang="en-US" dirty="0"/>
                        <a:t>111100100111001111010010000100000111000000101011</a:t>
                      </a:r>
                    </a:p>
                  </a:txBody>
                  <a:tcPr/>
                </a:tc>
                <a:extLst>
                  <a:ext uri="{0D108BD9-81ED-4DB2-BD59-A6C34878D82A}">
                    <a16:rowId xmlns:a16="http://schemas.microsoft.com/office/drawing/2014/main" val="3604911891"/>
                  </a:ext>
                </a:extLst>
              </a:tr>
              <a:tr h="192583">
                <a:tc>
                  <a:txBody>
                    <a:bodyPr/>
                    <a:lstStyle/>
                    <a:p>
                      <a:r>
                        <a:rPr lang="en-US" dirty="0"/>
                        <a:t>Second: Assembly</a:t>
                      </a:r>
                    </a:p>
                  </a:txBody>
                  <a:tcPr/>
                </a:tc>
                <a:tc>
                  <a:txBody>
                    <a:bodyPr/>
                    <a:lstStyle/>
                    <a:p>
                      <a:r>
                        <a:rPr lang="en-US" dirty="0"/>
                        <a:t>ADD 210(8,13),02B(4,7)</a:t>
                      </a:r>
                    </a:p>
                  </a:txBody>
                  <a:tcPr/>
                </a:tc>
                <a:extLst>
                  <a:ext uri="{0D108BD9-81ED-4DB2-BD59-A6C34878D82A}">
                    <a16:rowId xmlns:a16="http://schemas.microsoft.com/office/drawing/2014/main" val="1542999153"/>
                  </a:ext>
                </a:extLst>
              </a:tr>
              <a:tr h="192583">
                <a:tc>
                  <a:txBody>
                    <a:bodyPr/>
                    <a:lstStyle/>
                    <a:p>
                      <a:r>
                        <a:rPr lang="en-US" dirty="0"/>
                        <a:t>Third: Procedural</a:t>
                      </a:r>
                    </a:p>
                  </a:txBody>
                  <a:tcPr/>
                </a:tc>
                <a:tc>
                  <a:txBody>
                    <a:bodyPr/>
                    <a:lstStyle/>
                    <a:p>
                      <a:r>
                        <a:rPr lang="en-US" dirty="0"/>
                        <a:t> if (score &gt; = 90) grade =‘A’;</a:t>
                      </a:r>
                    </a:p>
                  </a:txBody>
                  <a:tcPr/>
                </a:tc>
                <a:extLst>
                  <a:ext uri="{0D108BD9-81ED-4DB2-BD59-A6C34878D82A}">
                    <a16:rowId xmlns:a16="http://schemas.microsoft.com/office/drawing/2014/main" val="870113476"/>
                  </a:ext>
                </a:extLst>
              </a:tr>
              <a:tr h="332403">
                <a:tc>
                  <a:txBody>
                    <a:bodyPr/>
                    <a:lstStyle/>
                    <a:p>
                      <a:r>
                        <a:rPr lang="en-US" dirty="0"/>
                        <a:t>Fourth: Task</a:t>
                      </a:r>
                    </a:p>
                  </a:txBody>
                  <a:tcPr/>
                </a:tc>
                <a:tc>
                  <a:txBody>
                    <a:bodyPr/>
                    <a:lstStyle/>
                    <a:p>
                      <a:r>
                        <a:rPr lang="en-US" dirty="0"/>
                        <a:t>SELECT client FROM daily Log WHERE </a:t>
                      </a:r>
                      <a:r>
                        <a:rPr lang="en-US" dirty="0" err="1"/>
                        <a:t>serviceEnd</a:t>
                      </a:r>
                      <a:r>
                        <a:rPr lang="en-US" dirty="0"/>
                        <a:t> &gt;17</a:t>
                      </a:r>
                    </a:p>
                  </a:txBody>
                  <a:tcPr/>
                </a:tc>
                <a:extLst>
                  <a:ext uri="{0D108BD9-81ED-4DB2-BD59-A6C34878D82A}">
                    <a16:rowId xmlns:a16="http://schemas.microsoft.com/office/drawing/2014/main" val="1884209532"/>
                  </a:ext>
                </a:extLst>
              </a:tr>
              <a:tr h="332403">
                <a:tc>
                  <a:txBody>
                    <a:bodyPr/>
                    <a:lstStyle/>
                    <a:p>
                      <a:r>
                        <a:rPr lang="en-US" dirty="0"/>
                        <a:t>Fifth: Problems and Constraints</a:t>
                      </a:r>
                    </a:p>
                  </a:txBody>
                  <a:tcPr/>
                </a:tc>
                <a:tc>
                  <a:txBody>
                    <a:bodyPr/>
                    <a:lstStyle/>
                    <a:p>
                      <a:r>
                        <a:rPr lang="en-US" dirty="0"/>
                        <a:t>Get </a:t>
                      </a:r>
                      <a:r>
                        <a:rPr lang="en-US" dirty="0" err="1"/>
                        <a:t>patientDiagnosis</a:t>
                      </a:r>
                      <a:r>
                        <a:rPr lang="en-US" dirty="0"/>
                        <a:t> from </a:t>
                      </a:r>
                      <a:r>
                        <a:rPr lang="en-US" dirty="0" err="1"/>
                        <a:t>patientSymptoms</a:t>
                      </a:r>
                      <a:r>
                        <a:rPr lang="en-US" dirty="0"/>
                        <a:t> "sneezing",</a:t>
                      </a:r>
                      <a:r>
                        <a:rPr lang="en-US" baseline="0" dirty="0"/>
                        <a:t> “</a:t>
                      </a:r>
                      <a:r>
                        <a:rPr lang="en-US" dirty="0"/>
                        <a:t>coughing” “aching”</a:t>
                      </a:r>
                    </a:p>
                  </a:txBody>
                  <a:tcPr/>
                </a:tc>
                <a:extLst>
                  <a:ext uri="{0D108BD9-81ED-4DB2-BD59-A6C34878D82A}">
                    <a16:rowId xmlns:a16="http://schemas.microsoft.com/office/drawing/2014/main" val="3483647981"/>
                  </a:ext>
                </a:extLst>
              </a:tr>
            </a:tbl>
          </a:graphicData>
        </a:graphic>
      </p:graphicFrame>
      <p:sp>
        <p:nvSpPr>
          <p:cNvPr id="6" name="Text Placeholder 5"/>
          <p:cNvSpPr>
            <a:spLocks noGrp="1"/>
          </p:cNvSpPr>
          <p:nvPr>
            <p:ph type="body" sz="quarter" idx="13"/>
          </p:nvPr>
        </p:nvSpPr>
        <p:spPr/>
        <p:txBody>
          <a:bodyPr/>
          <a:lstStyle/>
          <a:p>
            <a:r>
              <a:rPr lang="en-US" dirty="0"/>
              <a:t>Figure 13-23</a:t>
            </a:r>
          </a:p>
        </p:txBody>
      </p:sp>
      <p:sp>
        <p:nvSpPr>
          <p:cNvPr id="7" name="Slide Number Placeholder 6"/>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317194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a:t>
            </a:r>
            <a:r>
              <a:rPr lang="en-US" sz="100" dirty="0"/>
              <a:t> </a:t>
            </a:r>
            <a:r>
              <a:rPr lang="en-US" dirty="0"/>
              <a:t>T</a:t>
            </a:r>
          </a:p>
        </p:txBody>
      </p:sp>
      <p:sp>
        <p:nvSpPr>
          <p:cNvPr id="3" name="Content Placeholder 2"/>
          <p:cNvSpPr>
            <a:spLocks noGrp="1"/>
          </p:cNvSpPr>
          <p:nvPr>
            <p:ph sz="quarter" idx="11"/>
          </p:nvPr>
        </p:nvSpPr>
        <p:spPr>
          <a:xfrm>
            <a:off x="342900" y="1276709"/>
            <a:ext cx="4422140" cy="4169051"/>
          </a:xfrm>
        </p:spPr>
        <p:txBody>
          <a:bodyPr>
            <a:noAutofit/>
          </a:bodyPr>
          <a:lstStyle/>
          <a:p>
            <a:r>
              <a:rPr lang="en-US" dirty="0"/>
              <a:t>Computer programmers create, test, troubleshoot, update and repair programs</a:t>
            </a:r>
          </a:p>
          <a:p>
            <a:r>
              <a:rPr lang="en-US" dirty="0"/>
              <a:t>Employers seek individuals with</a:t>
            </a:r>
          </a:p>
          <a:p>
            <a:pPr lvl="1"/>
            <a:r>
              <a:rPr lang="en-US" dirty="0"/>
              <a:t>Degree in Computer Science or Information Systems.</a:t>
            </a:r>
          </a:p>
          <a:p>
            <a:pPr lvl="1"/>
            <a:r>
              <a:rPr lang="en-US" dirty="0"/>
              <a:t>Desired traits include patience, logical thinking, and attention to detail.</a:t>
            </a:r>
          </a:p>
        </p:txBody>
      </p:sp>
      <p:pic>
        <p:nvPicPr>
          <p:cNvPr id="8" name="Picture 7" descr="woman seated in office, typing on keyboard with two monitors on desk"/>
          <p:cNvPicPr>
            <a:picLocks noChangeAspect="1"/>
          </p:cNvPicPr>
          <p:nvPr/>
        </p:nvPicPr>
        <p:blipFill>
          <a:blip r:embed="rId3"/>
          <a:stretch>
            <a:fillRect/>
          </a:stretch>
        </p:blipFill>
        <p:spPr>
          <a:xfrm>
            <a:off x="4915868" y="2009705"/>
            <a:ext cx="4066384" cy="2828789"/>
          </a:xfrm>
          <a:prstGeom prst="rect">
            <a:avLst/>
          </a:prstGeom>
        </p:spPr>
      </p:pic>
      <p:sp>
        <p:nvSpPr>
          <p:cNvPr id="4" name="Content Placeholder 3"/>
          <p:cNvSpPr>
            <a:spLocks noGrp="1"/>
          </p:cNvSpPr>
          <p:nvPr>
            <p:ph sz="quarter" idx="14"/>
          </p:nvPr>
        </p:nvSpPr>
        <p:spPr>
          <a:xfrm>
            <a:off x="342900" y="5461465"/>
            <a:ext cx="8639352" cy="739830"/>
          </a:xfrm>
        </p:spPr>
        <p:txBody>
          <a:bodyPr>
            <a:noAutofit/>
          </a:bodyPr>
          <a:lstStyle/>
          <a:p>
            <a:r>
              <a:rPr lang="en-US" dirty="0"/>
              <a:t>Computer Programmers can expect to earn $65,760 to $112,120 annually</a:t>
            </a:r>
          </a:p>
        </p:txBody>
      </p:sp>
      <p:sp>
        <p:nvSpPr>
          <p:cNvPr id="6" name="Text Placeholder 5"/>
          <p:cNvSpPr>
            <a:spLocks noGrp="1"/>
          </p:cNvSpPr>
          <p:nvPr>
            <p:ph type="body" sz="quarter" idx="13"/>
          </p:nvPr>
        </p:nvSpPr>
        <p:spPr/>
        <p:txBody>
          <a:bodyPr/>
          <a:lstStyle/>
          <a:p>
            <a:r>
              <a:rPr lang="en-US" dirty="0"/>
              <a:t>Dean </a:t>
            </a:r>
            <a:r>
              <a:rPr lang="en-US" dirty="0" err="1"/>
              <a:t>Drobot</a:t>
            </a:r>
            <a:r>
              <a:rPr lang="en-US" dirty="0"/>
              <a:t>/123RF</a:t>
            </a:r>
          </a:p>
        </p:txBody>
      </p:sp>
      <p:sp>
        <p:nvSpPr>
          <p:cNvPr id="7" name="Slide Number Placeholder 6"/>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336954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to the Future</a:t>
            </a:r>
          </a:p>
        </p:txBody>
      </p:sp>
      <p:sp>
        <p:nvSpPr>
          <p:cNvPr id="3" name="Content Placeholder 2"/>
          <p:cNvSpPr>
            <a:spLocks noGrp="1"/>
          </p:cNvSpPr>
          <p:nvPr>
            <p:ph sz="quarter" idx="11"/>
          </p:nvPr>
        </p:nvSpPr>
        <p:spPr>
          <a:xfrm>
            <a:off x="342900" y="1276709"/>
            <a:ext cx="4097020" cy="4971691"/>
          </a:xfrm>
        </p:spPr>
        <p:txBody>
          <a:bodyPr/>
          <a:lstStyle/>
          <a:p>
            <a:r>
              <a:rPr lang="en-US" dirty="0"/>
              <a:t>Your Own Programmable Robot</a:t>
            </a:r>
          </a:p>
          <a:p>
            <a:pPr lvl="1"/>
            <a:r>
              <a:rPr lang="en-US" dirty="0"/>
              <a:t>To stay competitive with today’s fast business pace, new technologies must be incorporated.</a:t>
            </a:r>
          </a:p>
          <a:p>
            <a:pPr lvl="1"/>
            <a:r>
              <a:rPr lang="en-US" dirty="0"/>
              <a:t>Increased use of R</a:t>
            </a:r>
            <a:r>
              <a:rPr lang="en-US" sz="100" dirty="0"/>
              <a:t> </a:t>
            </a:r>
            <a:r>
              <a:rPr lang="en-US" dirty="0"/>
              <a:t>A</a:t>
            </a:r>
            <a:r>
              <a:rPr lang="en-US" sz="100" dirty="0"/>
              <a:t> </a:t>
            </a:r>
            <a:r>
              <a:rPr lang="en-US" dirty="0"/>
              <a:t>D and prototyping.</a:t>
            </a:r>
          </a:p>
          <a:p>
            <a:pPr lvl="1"/>
            <a:r>
              <a:rPr lang="en-US" dirty="0"/>
              <a:t>Increased use of outside consulting.</a:t>
            </a:r>
          </a:p>
        </p:txBody>
      </p:sp>
      <p:pic>
        <p:nvPicPr>
          <p:cNvPr id="7" name="Picture 6" descr="rendering of person's hand extended toward floating hologram screen titled Agile Development with a menu of circular icons below"/>
          <p:cNvPicPr>
            <a:picLocks noChangeAspect="1"/>
          </p:cNvPicPr>
          <p:nvPr/>
        </p:nvPicPr>
        <p:blipFill>
          <a:blip r:embed="rId3"/>
          <a:stretch>
            <a:fillRect/>
          </a:stretch>
        </p:blipFill>
        <p:spPr>
          <a:xfrm>
            <a:off x="4635427" y="1998359"/>
            <a:ext cx="4346825" cy="2597121"/>
          </a:xfrm>
          <a:prstGeom prst="rect">
            <a:avLst/>
          </a:prstGeom>
        </p:spPr>
      </p:pic>
      <p:sp>
        <p:nvSpPr>
          <p:cNvPr id="5" name="Text Placeholder 4"/>
          <p:cNvSpPr>
            <a:spLocks noGrp="1"/>
          </p:cNvSpPr>
          <p:nvPr>
            <p:ph type="body" sz="quarter" idx="13"/>
          </p:nvPr>
        </p:nvSpPr>
        <p:spPr/>
        <p:txBody>
          <a:bodyPr/>
          <a:lstStyle/>
          <a:p>
            <a:r>
              <a:rPr lang="en-US" dirty="0"/>
              <a:t>Sergey Nivens/123RF</a:t>
            </a:r>
          </a:p>
        </p:txBody>
      </p:sp>
      <p:sp>
        <p:nvSpPr>
          <p:cNvPr id="6" name="Slide Number Placeholder 5"/>
          <p:cNvSpPr>
            <a:spLocks noGrp="1"/>
          </p:cNvSpPr>
          <p:nvPr>
            <p:ph type="sldNum" sz="quarter" idx="10"/>
          </p:nvPr>
        </p:nvSpPr>
        <p:spPr/>
        <p:txBody>
          <a:bodyPr/>
          <a:lstStyle/>
          <a:p>
            <a:fld id="{68151E55-6873-49E2-B8D5-2F265E6F1973}" type="slidenum">
              <a:rPr lang="en-US" smtClean="0"/>
              <a:t>25</a:t>
            </a:fld>
            <a:endParaRPr lang="en-US" dirty="0"/>
          </a:p>
        </p:txBody>
      </p:sp>
    </p:spTree>
    <p:extLst>
      <p:ext uri="{BB962C8B-B14F-4D97-AF65-F5344CB8AC3E}">
        <p14:creationId xmlns:p14="http://schemas.microsoft.com/office/powerpoint/2010/main" val="2148495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Ended Questions</a:t>
            </a:r>
          </a:p>
        </p:txBody>
      </p:sp>
      <p:sp>
        <p:nvSpPr>
          <p:cNvPr id="3" name="Content Placeholder 2"/>
          <p:cNvSpPr>
            <a:spLocks noGrp="1"/>
          </p:cNvSpPr>
          <p:nvPr>
            <p:ph sz="quarter" idx="11"/>
          </p:nvPr>
        </p:nvSpPr>
        <p:spPr/>
        <p:txBody>
          <a:bodyPr/>
          <a:lstStyle/>
          <a:p>
            <a:pPr marL="402336" indent="-402336">
              <a:buFont typeface="+mj-lt"/>
              <a:buAutoNum type="arabicPeriod"/>
            </a:pPr>
            <a:r>
              <a:rPr lang="en-US" dirty="0"/>
              <a:t>Identify and discuss each of the six steps of programming.</a:t>
            </a:r>
          </a:p>
          <a:p>
            <a:pPr marL="402336" indent="-402336">
              <a:buFont typeface="+mj-lt"/>
              <a:buAutoNum type="arabicPeriod"/>
            </a:pPr>
            <a:r>
              <a:rPr lang="en-US" dirty="0"/>
              <a:t>Describe C</a:t>
            </a:r>
            <a:r>
              <a:rPr lang="en-US" sz="100" dirty="0"/>
              <a:t> </a:t>
            </a:r>
            <a:r>
              <a:rPr lang="en-US" dirty="0"/>
              <a:t>A</a:t>
            </a:r>
            <a:r>
              <a:rPr lang="en-US" sz="100" dirty="0"/>
              <a:t> </a:t>
            </a:r>
            <a:r>
              <a:rPr lang="en-US" dirty="0"/>
              <a:t>S</a:t>
            </a:r>
            <a:r>
              <a:rPr lang="en-US" sz="100" dirty="0"/>
              <a:t> </a:t>
            </a:r>
            <a:r>
              <a:rPr lang="en-US" dirty="0"/>
              <a:t>E tools and O</a:t>
            </a:r>
            <a:r>
              <a:rPr lang="en-US" sz="100" dirty="0"/>
              <a:t> </a:t>
            </a:r>
            <a:r>
              <a:rPr lang="en-US" dirty="0" err="1"/>
              <a:t>O</a:t>
            </a:r>
            <a:r>
              <a:rPr lang="en-US" sz="100" dirty="0"/>
              <a:t> </a:t>
            </a:r>
            <a:r>
              <a:rPr lang="en-US" dirty="0"/>
              <a:t>P. How does C</a:t>
            </a:r>
            <a:r>
              <a:rPr lang="en-US" sz="100" dirty="0"/>
              <a:t> </a:t>
            </a:r>
            <a:r>
              <a:rPr lang="en-US" dirty="0"/>
              <a:t>A</a:t>
            </a:r>
            <a:r>
              <a:rPr lang="en-US" sz="100" dirty="0"/>
              <a:t> </a:t>
            </a:r>
            <a:r>
              <a:rPr lang="en-US" dirty="0"/>
              <a:t>S</a:t>
            </a:r>
            <a:r>
              <a:rPr lang="en-US" sz="100" dirty="0"/>
              <a:t> </a:t>
            </a:r>
            <a:r>
              <a:rPr lang="en-US" dirty="0"/>
              <a:t>E assist programmers?</a:t>
            </a:r>
          </a:p>
          <a:p>
            <a:pPr marL="402336" indent="-402336">
              <a:buFont typeface="+mj-lt"/>
              <a:buAutoNum type="arabicPeriod"/>
            </a:pPr>
            <a:r>
              <a:rPr lang="en-US" dirty="0"/>
              <a:t>What is meant by “generation” in reference to programming languages? What is the difference between low-level and high-level languages?</a:t>
            </a:r>
          </a:p>
          <a:p>
            <a:pPr marL="402336" indent="-402336">
              <a:buFont typeface="+mj-lt"/>
              <a:buAutoNum type="arabicPeriod"/>
            </a:pPr>
            <a:r>
              <a:rPr lang="en-US" dirty="0"/>
              <a:t>What is the difference between a compiler and an interpreter?</a:t>
            </a:r>
          </a:p>
          <a:p>
            <a:pPr marL="402336" indent="-402336">
              <a:buFont typeface="+mj-lt"/>
              <a:buAutoNum type="arabicPeriod"/>
            </a:pPr>
            <a:r>
              <a:rPr lang="en-US" dirty="0"/>
              <a:t>What are logic structures? Describe the differences between the three types.</a:t>
            </a:r>
          </a:p>
        </p:txBody>
      </p:sp>
      <p:sp>
        <p:nvSpPr>
          <p:cNvPr id="6" name="Slide Number Placeholder 5"/>
          <p:cNvSpPr>
            <a:spLocks noGrp="1"/>
          </p:cNvSpPr>
          <p:nvPr>
            <p:ph type="sldNum" sz="quarter" idx="10"/>
          </p:nvPr>
        </p:nvSpPr>
        <p:spPr/>
        <p:txBody>
          <a:bodyPr/>
          <a:lstStyle/>
          <a:p>
            <a:fld id="{68151E55-6873-49E2-B8D5-2F265E6F1973}" type="slidenum">
              <a:rPr lang="en-US" smtClean="0"/>
              <a:t>26</a:t>
            </a:fld>
            <a:endParaRPr lang="en-US" dirty="0"/>
          </a:p>
        </p:txBody>
      </p:sp>
    </p:spTree>
    <p:extLst>
      <p:ext uri="{BB962C8B-B14F-4D97-AF65-F5344CB8AC3E}">
        <p14:creationId xmlns:p14="http://schemas.microsoft.com/office/powerpoint/2010/main" val="376526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dirty="0"/>
              <a:t>End of Main Content</a:t>
            </a:r>
          </a:p>
        </p:txBody>
      </p:sp>
      <p:sp>
        <p:nvSpPr>
          <p:cNvPr id="4" name="Content Placeholder 3">
            <a:extLst>
              <a:ext uri="{FF2B5EF4-FFF2-40B4-BE49-F238E27FC236}">
                <a16:creationId xmlns:a16="http://schemas.microsoft.com/office/drawing/2014/main" id="{2AAE7BB7-8AAC-4997-A2E0-E359554D7833}"/>
              </a:ext>
            </a:extLst>
          </p:cNvPr>
          <p:cNvSpPr>
            <a:spLocks noGrp="1"/>
          </p:cNvSpPr>
          <p:nvPr>
            <p:ph sz="quarter" idx="10"/>
          </p:nvPr>
        </p:nvSpPr>
        <p:spPr>
          <a:xfrm>
            <a:off x="-83129" y="6551618"/>
            <a:ext cx="9277005" cy="232133"/>
          </a:xfrm>
        </p:spPr>
        <p:txBody>
          <a:bodyPr/>
          <a:lstStyle/>
          <a:p>
            <a:pPr algn="ctr"/>
            <a:r>
              <a:rPr lang="en-US" sz="1200" noProof="1">
                <a:latin typeface="Arial" panose="020B0604020202020204" pitchFamily="34" charset="0"/>
                <a:cs typeface="Arial" panose="020B060402020202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108048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6140-A63B-4D20-A758-54BAF6E00ACE}"/>
              </a:ext>
            </a:extLst>
          </p:cNvPr>
          <p:cNvSpPr>
            <a:spLocks noGrp="1"/>
          </p:cNvSpPr>
          <p:nvPr>
            <p:ph type="title"/>
          </p:nvPr>
        </p:nvSpPr>
        <p:spPr/>
        <p:txBody>
          <a:bodyPr/>
          <a:lstStyle/>
          <a:p>
            <a:r>
              <a:rPr lang="en-US" dirty="0"/>
              <a:t>Accessibility Content: Text Alternatives for Images</a:t>
            </a:r>
          </a:p>
        </p:txBody>
      </p:sp>
      <p:sp>
        <p:nvSpPr>
          <p:cNvPr id="3" name="Slide Number Placeholder 2">
            <a:extLst>
              <a:ext uri="{FF2B5EF4-FFF2-40B4-BE49-F238E27FC236}">
                <a16:creationId xmlns:a16="http://schemas.microsoft.com/office/drawing/2014/main" id="{9665C4E0-2E36-443B-B4C4-06FC04FDC35C}"/>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42450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342900" y="1276709"/>
            <a:ext cx="4340860" cy="5144411"/>
          </a:xfrm>
        </p:spPr>
        <p:txBody>
          <a:bodyPr/>
          <a:lstStyle/>
          <a:p>
            <a:r>
              <a:rPr lang="en-US" dirty="0"/>
              <a:t>In this chapter, you focus on Phase 4, Systems Development, of the systems life cycle and learn about the programming process and some of the programming languages that are available.</a:t>
            </a:r>
          </a:p>
          <a:p>
            <a:r>
              <a:rPr lang="en-US" dirty="0"/>
              <a:t>Competent end users need to understand the relationship between systems development and programming.</a:t>
            </a:r>
          </a:p>
        </p:txBody>
      </p:sp>
      <p:pic>
        <p:nvPicPr>
          <p:cNvPr id="7" name="Picture 6" descr="woman seated in office, typing on keyboard with two monitors on desk"/>
          <p:cNvPicPr>
            <a:picLocks noChangeAspect="1"/>
          </p:cNvPicPr>
          <p:nvPr/>
        </p:nvPicPr>
        <p:blipFill>
          <a:blip r:embed="rId2"/>
          <a:stretch>
            <a:fillRect/>
          </a:stretch>
        </p:blipFill>
        <p:spPr>
          <a:xfrm>
            <a:off x="4915868" y="1821565"/>
            <a:ext cx="4066384" cy="2828789"/>
          </a:xfrm>
          <a:prstGeom prst="rect">
            <a:avLst/>
          </a:prstGeom>
        </p:spPr>
      </p:pic>
      <p:sp>
        <p:nvSpPr>
          <p:cNvPr id="5" name="Text Placeholder 4"/>
          <p:cNvSpPr>
            <a:spLocks noGrp="1"/>
          </p:cNvSpPr>
          <p:nvPr>
            <p:ph type="body" sz="quarter" idx="13"/>
          </p:nvPr>
        </p:nvSpPr>
        <p:spPr/>
        <p:txBody>
          <a:bodyPr/>
          <a:lstStyle/>
          <a:p>
            <a:r>
              <a:rPr lang="en-US" dirty="0"/>
              <a:t>Dean </a:t>
            </a:r>
            <a:r>
              <a:rPr lang="en-US" dirty="0" err="1"/>
              <a:t>Drobot</a:t>
            </a:r>
            <a:r>
              <a:rPr lang="en-US" dirty="0"/>
              <a:t>/123RF</a:t>
            </a:r>
          </a:p>
        </p:txBody>
      </p:sp>
      <p:sp>
        <p:nvSpPr>
          <p:cNvPr id="6" name="Slide Number Placeholder 5"/>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284554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Programming</a:t>
            </a:r>
          </a:p>
        </p:txBody>
      </p:sp>
      <p:sp>
        <p:nvSpPr>
          <p:cNvPr id="3" name="Content Placeholder 2"/>
          <p:cNvSpPr>
            <a:spLocks noGrp="1"/>
          </p:cNvSpPr>
          <p:nvPr>
            <p:ph sz="quarter" idx="11"/>
          </p:nvPr>
        </p:nvSpPr>
        <p:spPr>
          <a:xfrm>
            <a:off x="342900" y="1276709"/>
            <a:ext cx="8458200" cy="3153051"/>
          </a:xfrm>
        </p:spPr>
        <p:txBody>
          <a:bodyPr>
            <a:noAutofit/>
          </a:bodyPr>
          <a:lstStyle/>
          <a:p>
            <a:r>
              <a:rPr lang="en-US" sz="2000" dirty="0"/>
              <a:t>Program</a:t>
            </a:r>
          </a:p>
          <a:p>
            <a:r>
              <a:rPr lang="en-US" sz="2000" dirty="0"/>
              <a:t>A list of instructions for the computer to follow to accomplish the task of processing data into information.</a:t>
            </a:r>
          </a:p>
          <a:p>
            <a:r>
              <a:rPr lang="en-US" sz="2000" dirty="0"/>
              <a:t>Statements used in a programming language such as C++, Java, or Python.</a:t>
            </a:r>
          </a:p>
          <a:p>
            <a:r>
              <a:rPr lang="en-US" sz="2000" dirty="0"/>
              <a:t>Programs can be:</a:t>
            </a:r>
          </a:p>
          <a:p>
            <a:pPr lvl="1"/>
            <a:r>
              <a:rPr lang="en-US" sz="2000" dirty="0"/>
              <a:t>Prewritten/packaged.</a:t>
            </a:r>
          </a:p>
          <a:p>
            <a:pPr lvl="1"/>
            <a:r>
              <a:rPr lang="en-US" sz="2000" dirty="0"/>
              <a:t>Custom-made.</a:t>
            </a:r>
          </a:p>
        </p:txBody>
      </p:sp>
      <p:sp>
        <p:nvSpPr>
          <p:cNvPr id="4" name="Content Placeholder 3"/>
          <p:cNvSpPr>
            <a:spLocks noGrp="1"/>
          </p:cNvSpPr>
          <p:nvPr>
            <p:ph sz="quarter" idx="14"/>
          </p:nvPr>
        </p:nvSpPr>
        <p:spPr>
          <a:xfrm>
            <a:off x="342900" y="4551680"/>
            <a:ext cx="8567420" cy="1981200"/>
          </a:xfrm>
        </p:spPr>
        <p:txBody>
          <a:bodyPr>
            <a:normAutofit lnSpcReduction="10000"/>
          </a:bodyPr>
          <a:lstStyle/>
          <a:p>
            <a:r>
              <a:rPr lang="en-US" sz="2000" dirty="0"/>
              <a:t>Programming or Software Development</a:t>
            </a:r>
          </a:p>
          <a:p>
            <a:pPr lvl="1"/>
            <a:r>
              <a:rPr lang="en-US" sz="2000" dirty="0"/>
              <a:t>A problem-solving procedure.</a:t>
            </a:r>
          </a:p>
          <a:p>
            <a:pPr lvl="1">
              <a:lnSpc>
                <a:spcPct val="110000"/>
              </a:lnSpc>
            </a:pPr>
            <a:r>
              <a:rPr lang="en-US" sz="2000" dirty="0"/>
              <a:t>List of instructions for the computer to follow to process data.</a:t>
            </a:r>
          </a:p>
          <a:p>
            <a:pPr lvl="1"/>
            <a:r>
              <a:rPr lang="en-US" sz="2000" dirty="0"/>
              <a:t>Follows a six-step process know as the System Development Life Cycle.</a:t>
            </a:r>
          </a:p>
        </p:txBody>
      </p:sp>
      <p:sp>
        <p:nvSpPr>
          <p:cNvPr id="7" name="Slide Number Placeholder 6"/>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254938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Six-Step Software Development Life Cycle</a:t>
            </a:r>
          </a:p>
        </p:txBody>
      </p:sp>
      <p:sp>
        <p:nvSpPr>
          <p:cNvPr id="3" name="Content Placeholder 2"/>
          <p:cNvSpPr>
            <a:spLocks noGrp="1"/>
          </p:cNvSpPr>
          <p:nvPr>
            <p:ph sz="quarter" idx="11"/>
          </p:nvPr>
        </p:nvSpPr>
        <p:spPr>
          <a:xfrm>
            <a:off x="342900" y="1276709"/>
            <a:ext cx="3741420" cy="5174891"/>
          </a:xfrm>
        </p:spPr>
        <p:txBody>
          <a:bodyPr/>
          <a:lstStyle/>
          <a:p>
            <a:r>
              <a:rPr lang="en-US" dirty="0"/>
              <a:t>The six steps are as follows:</a:t>
            </a:r>
          </a:p>
          <a:p>
            <a:pPr marL="402336" indent="-402336">
              <a:buFont typeface="+mj-lt"/>
              <a:buAutoNum type="arabicPeriod"/>
            </a:pPr>
            <a:r>
              <a:rPr lang="en-US" dirty="0"/>
              <a:t>Program specification.</a:t>
            </a:r>
          </a:p>
          <a:p>
            <a:pPr marL="402336" indent="-402336">
              <a:buFont typeface="+mj-lt"/>
              <a:buAutoNum type="arabicPeriod"/>
            </a:pPr>
            <a:r>
              <a:rPr lang="en-US" dirty="0"/>
              <a:t>Program design.</a:t>
            </a:r>
          </a:p>
          <a:p>
            <a:pPr marL="402336" indent="-402336">
              <a:buFont typeface="+mj-lt"/>
              <a:buAutoNum type="arabicPeriod"/>
            </a:pPr>
            <a:r>
              <a:rPr lang="en-US" dirty="0"/>
              <a:t>Program code.</a:t>
            </a:r>
          </a:p>
          <a:p>
            <a:pPr marL="402336" indent="-402336">
              <a:buFont typeface="+mj-lt"/>
              <a:buAutoNum type="arabicPeriod"/>
            </a:pPr>
            <a:r>
              <a:rPr lang="en-US" dirty="0"/>
              <a:t>Program test.</a:t>
            </a:r>
          </a:p>
          <a:p>
            <a:pPr marL="402336" indent="-402336">
              <a:buFont typeface="+mj-lt"/>
              <a:buAutoNum type="arabicPeriod"/>
            </a:pPr>
            <a:r>
              <a:rPr lang="en-US" dirty="0"/>
              <a:t>Program documentation.</a:t>
            </a:r>
          </a:p>
          <a:p>
            <a:pPr marL="402336" indent="-402336">
              <a:buFont typeface="+mj-lt"/>
              <a:buAutoNum type="arabicPeriod"/>
            </a:pPr>
            <a:r>
              <a:rPr lang="en-US" dirty="0"/>
              <a:t>Program maintenance.</a:t>
            </a:r>
          </a:p>
        </p:txBody>
      </p:sp>
      <p:pic>
        <p:nvPicPr>
          <p:cNvPr id="7" name="Picture 6" descr="A summary graphic of the six steps."/>
          <p:cNvPicPr>
            <a:picLocks noChangeAspect="1"/>
          </p:cNvPicPr>
          <p:nvPr/>
        </p:nvPicPr>
        <p:blipFill>
          <a:blip r:embed="rId3"/>
          <a:stretch>
            <a:fillRect/>
          </a:stretch>
        </p:blipFill>
        <p:spPr>
          <a:xfrm>
            <a:off x="4307642" y="1547184"/>
            <a:ext cx="4572396" cy="4230991"/>
          </a:xfrm>
          <a:prstGeom prst="rect">
            <a:avLst/>
          </a:prstGeom>
        </p:spPr>
      </p:pic>
      <p:sp>
        <p:nvSpPr>
          <p:cNvPr id="8"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 13-1</a:t>
            </a:r>
          </a:p>
        </p:txBody>
      </p:sp>
      <p:sp>
        <p:nvSpPr>
          <p:cNvPr id="6" name="Slide Number Placeholder 5"/>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278003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Specification</a:t>
            </a:r>
          </a:p>
        </p:txBody>
      </p:sp>
      <p:sp>
        <p:nvSpPr>
          <p:cNvPr id="3" name="Content Placeholder 2"/>
          <p:cNvSpPr>
            <a:spLocks noGrp="1"/>
          </p:cNvSpPr>
          <p:nvPr>
            <p:ph sz="quarter" idx="11"/>
          </p:nvPr>
        </p:nvSpPr>
        <p:spPr>
          <a:xfrm>
            <a:off x="342900" y="1276709"/>
            <a:ext cx="3639820" cy="5174891"/>
          </a:xfrm>
        </p:spPr>
        <p:txBody>
          <a:bodyPr/>
          <a:lstStyle/>
          <a:p>
            <a:r>
              <a:rPr lang="en-US" dirty="0"/>
              <a:t>Also called program definition or program analysis</a:t>
            </a:r>
          </a:p>
          <a:p>
            <a:r>
              <a:rPr lang="en-US" dirty="0"/>
              <a:t>Five items must be specified:</a:t>
            </a:r>
          </a:p>
          <a:p>
            <a:pPr marL="402336" indent="-402336">
              <a:buFont typeface="+mj-lt"/>
              <a:buAutoNum type="arabicPeriod"/>
            </a:pPr>
            <a:r>
              <a:rPr lang="en-US" dirty="0"/>
              <a:t>Program’s objectives.</a:t>
            </a:r>
          </a:p>
          <a:p>
            <a:pPr marL="402336" indent="-402336">
              <a:buFont typeface="+mj-lt"/>
              <a:buAutoNum type="arabicPeriod"/>
            </a:pPr>
            <a:r>
              <a:rPr lang="en-US" dirty="0"/>
              <a:t>Desired output.</a:t>
            </a:r>
          </a:p>
          <a:p>
            <a:pPr marL="402336" indent="-402336">
              <a:buFont typeface="+mj-lt"/>
              <a:buAutoNum type="arabicPeriod"/>
            </a:pPr>
            <a:r>
              <a:rPr lang="en-US" dirty="0"/>
              <a:t>Input data required.</a:t>
            </a:r>
          </a:p>
          <a:p>
            <a:pPr marL="402336" indent="-402336">
              <a:buFont typeface="+mj-lt"/>
              <a:buAutoNum type="arabicPeriod"/>
            </a:pPr>
            <a:r>
              <a:rPr lang="en-US" dirty="0"/>
              <a:t>Processing requirements.</a:t>
            </a:r>
          </a:p>
          <a:p>
            <a:pPr marL="402336" indent="-402336">
              <a:buFont typeface="+mj-lt"/>
              <a:buAutoNum type="arabicPeriod"/>
            </a:pPr>
            <a:r>
              <a:rPr lang="en-US" dirty="0"/>
              <a:t>Documentation.</a:t>
            </a:r>
          </a:p>
        </p:txBody>
      </p:sp>
      <p:pic>
        <p:nvPicPr>
          <p:cNvPr id="7" name="Picture 6" descr="A summary graphic of Step 1 Program Specification."/>
          <p:cNvPicPr>
            <a:picLocks noChangeAspect="1"/>
          </p:cNvPicPr>
          <p:nvPr/>
        </p:nvPicPr>
        <p:blipFill>
          <a:blip r:embed="rId3"/>
          <a:stretch>
            <a:fillRect/>
          </a:stretch>
        </p:blipFill>
        <p:spPr>
          <a:xfrm>
            <a:off x="4228704" y="2333642"/>
            <a:ext cx="4572396" cy="2536156"/>
          </a:xfrm>
          <a:prstGeom prst="rect">
            <a:avLst/>
          </a:prstGeom>
        </p:spPr>
      </p:pic>
      <p:sp>
        <p:nvSpPr>
          <p:cNvPr id="8"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 13-2</a:t>
            </a:r>
          </a:p>
        </p:txBody>
      </p:sp>
      <p:sp>
        <p:nvSpPr>
          <p:cNvPr id="6" name="Slide Number Placeholder 5"/>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398745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Program Specification</a:t>
            </a:r>
          </a:p>
        </p:txBody>
      </p:sp>
      <p:sp>
        <p:nvSpPr>
          <p:cNvPr id="3" name="Content Placeholder 2"/>
          <p:cNvSpPr>
            <a:spLocks noGrp="1"/>
          </p:cNvSpPr>
          <p:nvPr>
            <p:ph sz="quarter" idx="11"/>
          </p:nvPr>
        </p:nvSpPr>
        <p:spPr>
          <a:xfrm>
            <a:off x="342900" y="1276710"/>
            <a:ext cx="8458200" cy="887370"/>
          </a:xfrm>
        </p:spPr>
        <p:txBody>
          <a:bodyPr>
            <a:normAutofit/>
          </a:bodyPr>
          <a:lstStyle/>
          <a:p>
            <a:r>
              <a:rPr lang="en-US" sz="2000" dirty="0"/>
              <a:t>Program objectives</a:t>
            </a:r>
          </a:p>
          <a:p>
            <a:pPr lvl="1"/>
            <a:r>
              <a:rPr lang="en-US" sz="2000" dirty="0"/>
              <a:t>Requires a clear statement of the problem being addressed.</a:t>
            </a:r>
          </a:p>
        </p:txBody>
      </p:sp>
      <p:sp>
        <p:nvSpPr>
          <p:cNvPr id="4" name="Content Placeholder 3"/>
          <p:cNvSpPr>
            <a:spLocks noGrp="1"/>
          </p:cNvSpPr>
          <p:nvPr>
            <p:ph sz="quarter" idx="14"/>
          </p:nvPr>
        </p:nvSpPr>
        <p:spPr>
          <a:xfrm>
            <a:off x="342900" y="2265680"/>
            <a:ext cx="8458200" cy="873760"/>
          </a:xfrm>
        </p:spPr>
        <p:txBody>
          <a:bodyPr>
            <a:normAutofit/>
          </a:bodyPr>
          <a:lstStyle/>
          <a:p>
            <a:r>
              <a:rPr lang="en-US" sz="2000" dirty="0"/>
              <a:t>Desired output</a:t>
            </a:r>
          </a:p>
          <a:p>
            <a:pPr lvl="1"/>
            <a:r>
              <a:rPr lang="en-US" sz="2000" dirty="0"/>
              <a:t>The end-user should communicate the inputs and outputs.</a:t>
            </a:r>
          </a:p>
        </p:txBody>
      </p:sp>
      <p:sp>
        <p:nvSpPr>
          <p:cNvPr id="5" name="Content Placeholder 4"/>
          <p:cNvSpPr>
            <a:spLocks noGrp="1"/>
          </p:cNvSpPr>
          <p:nvPr>
            <p:ph sz="quarter" idx="15"/>
          </p:nvPr>
        </p:nvSpPr>
        <p:spPr>
          <a:xfrm>
            <a:off x="342900" y="3261360"/>
            <a:ext cx="4056380" cy="873760"/>
          </a:xfrm>
        </p:spPr>
        <p:txBody>
          <a:bodyPr>
            <a:normAutofit/>
          </a:bodyPr>
          <a:lstStyle/>
          <a:p>
            <a:r>
              <a:rPr lang="en-US" sz="2000" dirty="0"/>
              <a:t>Input data</a:t>
            </a:r>
          </a:p>
          <a:p>
            <a:r>
              <a:rPr lang="en-US" sz="2000" dirty="0"/>
              <a:t>Determine the source of the data.</a:t>
            </a:r>
          </a:p>
        </p:txBody>
      </p:sp>
      <p:sp>
        <p:nvSpPr>
          <p:cNvPr id="6" name="Content Placeholder 5"/>
          <p:cNvSpPr>
            <a:spLocks noGrp="1"/>
          </p:cNvSpPr>
          <p:nvPr>
            <p:ph sz="quarter" idx="16"/>
          </p:nvPr>
        </p:nvSpPr>
        <p:spPr>
          <a:xfrm>
            <a:off x="342900" y="4257040"/>
            <a:ext cx="4056380" cy="883920"/>
          </a:xfrm>
        </p:spPr>
        <p:txBody>
          <a:bodyPr>
            <a:normAutofit/>
          </a:bodyPr>
          <a:lstStyle/>
          <a:p>
            <a:r>
              <a:rPr lang="en-US" sz="2000" dirty="0"/>
              <a:t>Processing requirements</a:t>
            </a:r>
          </a:p>
          <a:p>
            <a:pPr lvl="1"/>
            <a:r>
              <a:rPr lang="en-US" sz="2000" dirty="0"/>
              <a:t>Tasks to move input to output.</a:t>
            </a:r>
          </a:p>
        </p:txBody>
      </p:sp>
      <p:sp>
        <p:nvSpPr>
          <p:cNvPr id="7" name="Content Placeholder 6"/>
          <p:cNvSpPr>
            <a:spLocks noGrp="1"/>
          </p:cNvSpPr>
          <p:nvPr>
            <p:ph sz="quarter" idx="17"/>
          </p:nvPr>
        </p:nvSpPr>
        <p:spPr>
          <a:xfrm>
            <a:off x="342900" y="5262880"/>
            <a:ext cx="4056380" cy="1290320"/>
          </a:xfrm>
        </p:spPr>
        <p:txBody>
          <a:bodyPr>
            <a:normAutofit/>
          </a:bodyPr>
          <a:lstStyle/>
          <a:p>
            <a:r>
              <a:rPr lang="en-US" sz="2000" dirty="0"/>
              <a:t>Program specification document</a:t>
            </a:r>
          </a:p>
          <a:p>
            <a:pPr lvl="1"/>
            <a:r>
              <a:rPr lang="en-US" sz="2000" dirty="0"/>
              <a:t>Document program specifications.</a:t>
            </a:r>
          </a:p>
        </p:txBody>
      </p:sp>
      <p:pic>
        <p:nvPicPr>
          <p:cNvPr id="12" name="Picture 11" descr="A table"/>
          <p:cNvPicPr>
            <a:picLocks noChangeAspect="1"/>
          </p:cNvPicPr>
          <p:nvPr/>
        </p:nvPicPr>
        <p:blipFill>
          <a:blip r:embed="rId3"/>
          <a:stretch>
            <a:fillRect/>
          </a:stretch>
        </p:blipFill>
        <p:spPr>
          <a:xfrm>
            <a:off x="4560028" y="3334918"/>
            <a:ext cx="4066384" cy="1396105"/>
          </a:xfrm>
          <a:prstGeom prst="rect">
            <a:avLst/>
          </a:prstGeom>
        </p:spPr>
      </p:pic>
      <p:pic>
        <p:nvPicPr>
          <p:cNvPr id="13" name="Picture 12" descr="A table"/>
          <p:cNvPicPr>
            <a:picLocks noChangeAspect="1"/>
          </p:cNvPicPr>
          <p:nvPr/>
        </p:nvPicPr>
        <p:blipFill>
          <a:blip r:embed="rId4"/>
          <a:stretch>
            <a:fillRect/>
          </a:stretch>
        </p:blipFill>
        <p:spPr>
          <a:xfrm>
            <a:off x="5202990" y="4744570"/>
            <a:ext cx="2804403" cy="1475360"/>
          </a:xfrm>
          <a:prstGeom prst="rect">
            <a:avLst/>
          </a:prstGeom>
        </p:spPr>
      </p:pic>
      <p:sp>
        <p:nvSpPr>
          <p:cNvPr id="14" name="Text Placeholder 7"/>
          <p:cNvSpPr>
            <a:spLocks noGrp="1"/>
          </p:cNvSpPr>
          <p:nvPr>
            <p:ph type="body" sz="quarter" idx="14"/>
          </p:nvPr>
        </p:nvSpPr>
        <p:spPr>
          <a:xfrm>
            <a:off x="2928045" y="6331527"/>
            <a:ext cx="3287910" cy="260843"/>
          </a:xfrm>
        </p:spPr>
        <p:txBody>
          <a:bodyPr>
            <a:normAutofit lnSpcReduction="10000"/>
          </a:bodyPr>
          <a:lstStyle/>
          <a:p>
            <a:r>
              <a:rPr lang="en-GB" sz="1200" u="sng" dirty="0">
                <a:hlinkClick r:id="" action="ppaction://noaction"/>
              </a:rPr>
              <a:t>Access the text alternative for slide images.</a:t>
            </a:r>
            <a:endParaRPr lang="en-GB" sz="1200" u="sng" dirty="0"/>
          </a:p>
        </p:txBody>
      </p:sp>
      <p:sp>
        <p:nvSpPr>
          <p:cNvPr id="10" name="Text Placeholder 9"/>
          <p:cNvSpPr>
            <a:spLocks noGrp="1"/>
          </p:cNvSpPr>
          <p:nvPr>
            <p:ph type="body" sz="quarter" idx="13"/>
          </p:nvPr>
        </p:nvSpPr>
        <p:spPr/>
        <p:txBody>
          <a:bodyPr/>
          <a:lstStyle/>
          <a:p>
            <a:r>
              <a:rPr lang="en-US" dirty="0"/>
              <a:t>Figure 13-3 and 13-4</a:t>
            </a:r>
          </a:p>
        </p:txBody>
      </p:sp>
      <p:sp>
        <p:nvSpPr>
          <p:cNvPr id="11" name="Slide Number Placeholder 10"/>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187408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Design</a:t>
            </a:r>
          </a:p>
        </p:txBody>
      </p:sp>
      <p:sp>
        <p:nvSpPr>
          <p:cNvPr id="3" name="Content Placeholder 2"/>
          <p:cNvSpPr>
            <a:spLocks noGrp="1"/>
          </p:cNvSpPr>
          <p:nvPr>
            <p:ph sz="quarter" idx="11"/>
          </p:nvPr>
        </p:nvSpPr>
        <p:spPr>
          <a:xfrm>
            <a:off x="342900" y="1276709"/>
            <a:ext cx="3680460" cy="5144411"/>
          </a:xfrm>
        </p:spPr>
        <p:txBody>
          <a:bodyPr/>
          <a:lstStyle/>
          <a:p>
            <a:r>
              <a:rPr lang="en-US" dirty="0"/>
              <a:t>Plan a solution using structured programming techniques</a:t>
            </a:r>
          </a:p>
          <a:p>
            <a:r>
              <a:rPr lang="en-US" dirty="0"/>
              <a:t>Techniques:</a:t>
            </a:r>
          </a:p>
          <a:p>
            <a:pPr lvl="1"/>
            <a:r>
              <a:rPr lang="en-US" dirty="0"/>
              <a:t>Top-down design.</a:t>
            </a:r>
          </a:p>
          <a:p>
            <a:pPr lvl="1"/>
            <a:r>
              <a:rPr lang="en-US" dirty="0"/>
              <a:t>Pseudocode.</a:t>
            </a:r>
          </a:p>
          <a:p>
            <a:pPr lvl="1"/>
            <a:r>
              <a:rPr lang="en-US" dirty="0"/>
              <a:t>Flowcharts.</a:t>
            </a:r>
          </a:p>
          <a:p>
            <a:pPr lvl="1"/>
            <a:r>
              <a:rPr lang="en-US" dirty="0"/>
              <a:t>Logic structures.</a:t>
            </a:r>
          </a:p>
        </p:txBody>
      </p:sp>
      <p:pic>
        <p:nvPicPr>
          <p:cNvPr id="7" name="Picture 6" descr="A summary graphic of Step 2 Program Design. Plan then documentation leading to code."/>
          <p:cNvPicPr>
            <a:picLocks noChangeAspect="1"/>
          </p:cNvPicPr>
          <p:nvPr/>
        </p:nvPicPr>
        <p:blipFill>
          <a:blip r:embed="rId3"/>
          <a:stretch>
            <a:fillRect/>
          </a:stretch>
        </p:blipFill>
        <p:spPr>
          <a:xfrm>
            <a:off x="4228704" y="1318508"/>
            <a:ext cx="4572396" cy="4249280"/>
          </a:xfrm>
          <a:prstGeom prst="rect">
            <a:avLst/>
          </a:prstGeom>
        </p:spPr>
      </p:pic>
      <p:sp>
        <p:nvSpPr>
          <p:cNvPr id="5" name="Text Placeholder 4"/>
          <p:cNvSpPr>
            <a:spLocks noGrp="1"/>
          </p:cNvSpPr>
          <p:nvPr>
            <p:ph type="body" sz="quarter" idx="13"/>
          </p:nvPr>
        </p:nvSpPr>
        <p:spPr/>
        <p:txBody>
          <a:bodyPr/>
          <a:lstStyle/>
          <a:p>
            <a:r>
              <a:rPr lang="en-US" dirty="0"/>
              <a:t>Figure 13-5</a:t>
            </a:r>
          </a:p>
        </p:txBody>
      </p:sp>
      <p:sp>
        <p:nvSpPr>
          <p:cNvPr id="6" name="Slide Number Placeholder 5"/>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262969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Program Design</a:t>
            </a:r>
          </a:p>
        </p:txBody>
      </p:sp>
      <p:sp>
        <p:nvSpPr>
          <p:cNvPr id="3" name="Content Placeholder 2"/>
          <p:cNvSpPr>
            <a:spLocks noGrp="1"/>
          </p:cNvSpPr>
          <p:nvPr>
            <p:ph sz="quarter" idx="11"/>
          </p:nvPr>
        </p:nvSpPr>
        <p:spPr>
          <a:xfrm>
            <a:off x="342900" y="1276709"/>
            <a:ext cx="3731260" cy="4971691"/>
          </a:xfrm>
        </p:spPr>
        <p:txBody>
          <a:bodyPr/>
          <a:lstStyle/>
          <a:p>
            <a:r>
              <a:rPr lang="en-US" dirty="0"/>
              <a:t>To identify the program’s processing steps; called modules</a:t>
            </a:r>
          </a:p>
          <a:p>
            <a:pPr lvl="1"/>
            <a:r>
              <a:rPr lang="en-US" dirty="0"/>
              <a:t>Each module is made up of logically related program statements.</a:t>
            </a:r>
          </a:p>
        </p:txBody>
      </p:sp>
      <p:pic>
        <p:nvPicPr>
          <p:cNvPr id="7" name="Picture 6" descr="diagram shows Top-Down Program Design, in this example a time and billing process to obtain input to computer hours and produce output of client bills"/>
          <p:cNvPicPr>
            <a:picLocks noChangeAspect="1"/>
          </p:cNvPicPr>
          <p:nvPr/>
        </p:nvPicPr>
        <p:blipFill>
          <a:blip r:embed="rId3"/>
          <a:stretch>
            <a:fillRect/>
          </a:stretch>
        </p:blipFill>
        <p:spPr>
          <a:xfrm>
            <a:off x="4228704" y="1700634"/>
            <a:ext cx="4572396" cy="3456732"/>
          </a:xfrm>
          <a:prstGeom prst="rect">
            <a:avLst/>
          </a:prstGeom>
        </p:spPr>
      </p:pic>
      <p:sp>
        <p:nvSpPr>
          <p:cNvPr id="8" name="Text Placeholder 7"/>
          <p:cNvSpPr>
            <a:spLocks noGrp="1"/>
          </p:cNvSpPr>
          <p:nvPr>
            <p:ph type="body" sz="quarter" idx="4294967295"/>
          </p:nvPr>
        </p:nvSpPr>
        <p:spPr>
          <a:xfrm>
            <a:off x="2928045" y="6331527"/>
            <a:ext cx="3287910" cy="260843"/>
          </a:xfrm>
          <a:prstGeom prst="rect">
            <a:avLst/>
          </a:prstGeom>
        </p:spPr>
        <p:txBody>
          <a:bodyPr>
            <a:normAutofit lnSpcReduction="10000"/>
          </a:bodyPr>
          <a:lstStyle/>
          <a:p>
            <a:pPr algn="ctr"/>
            <a:r>
              <a:rPr lang="en-GB" sz="1200" u="sng" dirty="0">
                <a:hlinkClick r:id="" action="ppaction://noaction"/>
              </a:rPr>
              <a:t>Access the text alternative for slide images.</a:t>
            </a:r>
            <a:endParaRPr lang="en-GB" sz="1200" u="sng" dirty="0"/>
          </a:p>
        </p:txBody>
      </p:sp>
      <p:sp>
        <p:nvSpPr>
          <p:cNvPr id="5" name="Text Placeholder 4"/>
          <p:cNvSpPr>
            <a:spLocks noGrp="1"/>
          </p:cNvSpPr>
          <p:nvPr>
            <p:ph type="body" sz="quarter" idx="13"/>
          </p:nvPr>
        </p:nvSpPr>
        <p:spPr/>
        <p:txBody>
          <a:bodyPr/>
          <a:lstStyle/>
          <a:p>
            <a:r>
              <a:rPr lang="en-US" dirty="0"/>
              <a:t>Figures 13-6</a:t>
            </a:r>
          </a:p>
        </p:txBody>
      </p:sp>
      <p:sp>
        <p:nvSpPr>
          <p:cNvPr id="6" name="Slide Number Placeholder 5"/>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2250986849"/>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Custom 3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Custom 30">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1616</TotalTime>
  <Words>3681</Words>
  <Application>Microsoft Office PowerPoint</Application>
  <PresentationFormat>全屏显示(4:3)</PresentationFormat>
  <Paragraphs>406</Paragraphs>
  <Slides>28</Slides>
  <Notes>24</Notes>
  <HiddenSlides>1</HiddenSlides>
  <MMClips>0</MMClips>
  <ScaleCrop>false</ScaleCrop>
  <HeadingPairs>
    <vt:vector size="6" baseType="variant">
      <vt:variant>
        <vt:lpstr>已用的字体</vt:lpstr>
      </vt:variant>
      <vt:variant>
        <vt:i4>3</vt:i4>
      </vt:variant>
      <vt:variant>
        <vt:lpstr>主题</vt:lpstr>
      </vt:variant>
      <vt:variant>
        <vt:i4>5</vt:i4>
      </vt:variant>
      <vt:variant>
        <vt:lpstr>幻灯片标题</vt:lpstr>
      </vt:variant>
      <vt:variant>
        <vt:i4>28</vt:i4>
      </vt:variant>
    </vt:vector>
  </HeadingPairs>
  <TitlesOfParts>
    <vt:vector size="36" baseType="lpstr">
      <vt:lpstr>黑体</vt:lpstr>
      <vt:lpstr>Arial</vt:lpstr>
      <vt:lpstr>Calibri</vt:lpstr>
      <vt:lpstr>Title Slides Master</vt:lpstr>
      <vt:lpstr>MainContentSlideMaster</vt:lpstr>
      <vt:lpstr>ClosingMaster</vt:lpstr>
      <vt:lpstr>DividerSlideMaster</vt:lpstr>
      <vt:lpstr>ImageDescriptionAppendixSlideMaster</vt:lpstr>
      <vt:lpstr>Chapter 13</vt:lpstr>
      <vt:lpstr>Learning Objectives</vt:lpstr>
      <vt:lpstr>Introduction</vt:lpstr>
      <vt:lpstr>Programs and Programming</vt:lpstr>
      <vt:lpstr>Six-Step Software Development Life Cycle</vt:lpstr>
      <vt:lpstr>Program Specification</vt:lpstr>
      <vt:lpstr>Defining Program Specification</vt:lpstr>
      <vt:lpstr>Program Design</vt:lpstr>
      <vt:lpstr>Top-Down Program Design</vt:lpstr>
      <vt:lpstr>Pseudocode</vt:lpstr>
      <vt:lpstr>Flowcharts</vt:lpstr>
      <vt:lpstr>Logic Structures</vt:lpstr>
      <vt:lpstr>Program Code</vt:lpstr>
      <vt:lpstr>Coding</vt:lpstr>
      <vt:lpstr>Programming Languages</vt:lpstr>
      <vt:lpstr>Program Test</vt:lpstr>
      <vt:lpstr>Program Testing Processes</vt:lpstr>
      <vt:lpstr>Program Documentation</vt:lpstr>
      <vt:lpstr>Program Maintenance</vt:lpstr>
      <vt:lpstr>Case Tools and Object-Oriented Programming</vt:lpstr>
      <vt:lpstr>Generations of Programming Languages</vt:lpstr>
      <vt:lpstr>Five Generations</vt:lpstr>
      <vt:lpstr>Generation Samples</vt:lpstr>
      <vt:lpstr>Careers in I T</vt:lpstr>
      <vt:lpstr>A Look to the Future</vt:lpstr>
      <vt:lpstr>Open Ended Questions</vt:lpstr>
      <vt:lpstr>End of Main Content</vt:lpstr>
      <vt:lpstr>Accessibility Content: Text Alternatives for Images</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dc:title>
  <dc:creator/>
  <cp:keywords/>
  <cp:lastModifiedBy>zhangyp</cp:lastModifiedBy>
  <cp:revision>206</cp:revision>
  <dcterms:created xsi:type="dcterms:W3CDTF">2021-07-01T13:49:16Z</dcterms:created>
  <dcterms:modified xsi:type="dcterms:W3CDTF">2022-08-29T02:47:40Z</dcterms:modified>
</cp:coreProperties>
</file>